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65" r:id="rId4"/>
    <p:sldId id="288" r:id="rId5"/>
    <p:sldId id="312" r:id="rId6"/>
    <p:sldId id="313" r:id="rId7"/>
    <p:sldId id="289" r:id="rId8"/>
    <p:sldId id="257" r:id="rId9"/>
    <p:sldId id="309" r:id="rId10"/>
    <p:sldId id="322" r:id="rId11"/>
    <p:sldId id="314" r:id="rId12"/>
    <p:sldId id="290" r:id="rId13"/>
    <p:sldId id="293" r:id="rId14"/>
    <p:sldId id="315" r:id="rId15"/>
    <p:sldId id="291" r:id="rId16"/>
    <p:sldId id="258" r:id="rId17"/>
    <p:sldId id="279" r:id="rId18"/>
    <p:sldId id="324" r:id="rId19"/>
    <p:sldId id="283" r:id="rId20"/>
    <p:sldId id="296" r:id="rId21"/>
    <p:sldId id="301" r:id="rId22"/>
    <p:sldId id="316" r:id="rId23"/>
    <p:sldId id="292" r:id="rId24"/>
    <p:sldId id="285" r:id="rId25"/>
    <p:sldId id="306" r:id="rId26"/>
    <p:sldId id="297" r:id="rId27"/>
    <p:sldId id="298" r:id="rId28"/>
    <p:sldId id="319" r:id="rId29"/>
    <p:sldId id="302" r:id="rId30"/>
    <p:sldId id="303" r:id="rId31"/>
    <p:sldId id="304" r:id="rId32"/>
    <p:sldId id="294" r:id="rId33"/>
    <p:sldId id="284" r:id="rId34"/>
    <p:sldId id="299" r:id="rId35"/>
    <p:sldId id="307" r:id="rId36"/>
    <p:sldId id="300" r:id="rId37"/>
    <p:sldId id="286" r:id="rId38"/>
    <p:sldId id="295" r:id="rId39"/>
    <p:sldId id="305" r:id="rId40"/>
    <p:sldId id="320" r:id="rId41"/>
    <p:sldId id="317" r:id="rId42"/>
    <p:sldId id="311" r:id="rId43"/>
    <p:sldId id="321" r:id="rId44"/>
    <p:sldId id="323" r:id="rId45"/>
    <p:sldId id="325" r:id="rId46"/>
    <p:sldId id="326" r:id="rId47"/>
    <p:sldId id="261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5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6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9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79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8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7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89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693B7-6681-4CB0-B2A0-AD2A77F4E73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5655E-AD89-4430-AC46-269C0FF05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48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uyiLo79qhc" TargetMode="External"/><Relationship Id="rId5" Type="http://schemas.openxmlformats.org/officeDocument/2006/relationships/image" Target="../media/image42.jpeg"/><Relationship Id="rId4" Type="http://schemas.openxmlformats.org/officeDocument/2006/relationships/hyperlink" Target="https://www.youtube.com/watch?v=ruyiLo79qhc&amp;feature=youtu.be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7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88620" y="394776"/>
            <a:ext cx="9144000" cy="2387600"/>
          </a:xfrm>
        </p:spPr>
        <p:txBody>
          <a:bodyPr/>
          <a:lstStyle/>
          <a:p>
            <a:r>
              <a:rPr lang="en-US" altLang="ko-KR" sz="8000" u="sng" dirty="0">
                <a:solidFill>
                  <a:srgbClr val="FFFF00"/>
                </a:solidFill>
                <a:latin typeface="Algerian" panose="04020705040A02060702" pitchFamily="82" charset="0"/>
              </a:rPr>
              <a:t>Re</a:t>
            </a:r>
            <a:r>
              <a:rPr lang="en-US" altLang="ko-KR" sz="8000" u="sng" dirty="0">
                <a:solidFill>
                  <a:schemeClr val="bg1"/>
                </a:solidFill>
                <a:latin typeface="Algerian" panose="04020705040A02060702" pitchFamily="82" charset="0"/>
              </a:rPr>
              <a:t>vision</a:t>
            </a:r>
            <a:endParaRPr lang="ko-KR" altLang="en-US" sz="80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94236" y="274302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Surreal (16</a:t>
            </a:r>
            <a:r>
              <a:rPr lang="ko-KR" altLang="en-US" sz="2000" dirty="0">
                <a:solidFill>
                  <a:schemeClr val="bg1"/>
                </a:solidFill>
              </a:rPr>
              <a:t>조</a:t>
            </a:r>
            <a:r>
              <a:rPr lang="en-US" altLang="ko-KR" sz="2000" dirty="0">
                <a:solidFill>
                  <a:schemeClr val="bg1"/>
                </a:solidFill>
              </a:rPr>
              <a:t>) – </a:t>
            </a:r>
            <a:r>
              <a:rPr lang="ko-KR" altLang="en-US" sz="2000" dirty="0">
                <a:solidFill>
                  <a:schemeClr val="bg1"/>
                </a:solidFill>
              </a:rPr>
              <a:t>김성훈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김종균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송영륜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장윤지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갈경달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7628" y="1305522"/>
            <a:ext cx="4095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국민대학교 </a:t>
            </a:r>
            <a:r>
              <a:rPr lang="en-US" altLang="ko-KR" sz="2000" dirty="0">
                <a:solidFill>
                  <a:schemeClr val="bg1"/>
                </a:solidFill>
              </a:rPr>
              <a:t>2019 </a:t>
            </a:r>
            <a:r>
              <a:rPr lang="ko-KR" altLang="en-US" sz="2000" dirty="0" err="1">
                <a:solidFill>
                  <a:schemeClr val="bg1"/>
                </a:solidFill>
              </a:rPr>
              <a:t>캡스톤</a:t>
            </a:r>
            <a:r>
              <a:rPr lang="ko-KR" altLang="en-US" sz="2000" dirty="0">
                <a:solidFill>
                  <a:schemeClr val="bg1"/>
                </a:solidFill>
              </a:rPr>
              <a:t> 프로젝트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-3493376" y="641177"/>
            <a:ext cx="5143500" cy="33337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-4068161" y="641177"/>
            <a:ext cx="5143500" cy="333375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07D8B0AD-01BD-4E4B-9F9B-E027DD8BBEC4}"/>
              </a:ext>
            </a:extLst>
          </p:cNvPr>
          <p:cNvSpPr txBox="1">
            <a:spLocks/>
          </p:cNvSpPr>
          <p:nvPr/>
        </p:nvSpPr>
        <p:spPr>
          <a:xfrm>
            <a:off x="2000463" y="36855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4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10" grpId="0" animBg="1"/>
      <p:bldP spid="11" grpId="0" animBg="1"/>
      <p:bldP spid="1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6672" y="-106880"/>
            <a:ext cx="9448799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5590D-CFC2-40E5-9B10-D6610FA8127E}"/>
              </a:ext>
            </a:extLst>
          </p:cNvPr>
          <p:cNvSpPr txBox="1"/>
          <p:nvPr/>
        </p:nvSpPr>
        <p:spPr>
          <a:xfrm>
            <a:off x="5103353" y="6001134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&lt;GITHUB </a:t>
            </a:r>
            <a:r>
              <a:rPr lang="ko-KR" altLang="en-US" sz="2400" b="1" dirty="0"/>
              <a:t>사용</a:t>
            </a:r>
            <a:r>
              <a:rPr lang="en-US" altLang="ko-KR" sz="2400" b="1" dirty="0"/>
              <a:t>&gt;</a:t>
            </a:r>
            <a:endParaRPr lang="ko-KR" alt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F1D158A-3391-448F-A00A-388D0A890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48" y="1312036"/>
            <a:ext cx="8335170" cy="44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8509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6672" y="-106880"/>
            <a:ext cx="9448799" cy="1325563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chemeClr val="bg1"/>
                </a:solidFill>
              </a:rPr>
              <a:t>프로젝트 진행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5590D-CFC2-40E5-9B10-D6610FA8127E}"/>
              </a:ext>
            </a:extLst>
          </p:cNvPr>
          <p:cNvSpPr txBox="1"/>
          <p:nvPr/>
        </p:nvSpPr>
        <p:spPr>
          <a:xfrm>
            <a:off x="3402450" y="5989137"/>
            <a:ext cx="5064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ko-KR" altLang="en-US" sz="2400" b="1" dirty="0"/>
              <a:t>오픈 소스 디자인 홈페이지 활용</a:t>
            </a:r>
            <a:r>
              <a:rPr lang="en-US" altLang="ko-KR" sz="2400" b="1" dirty="0"/>
              <a:t>&gt;</a:t>
            </a:r>
            <a:endParaRPr lang="ko-KR" alt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3BB0FC-B532-448B-89EC-8C8CECE9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37" y="1393432"/>
            <a:ext cx="10405110" cy="45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707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43895" y="-168501"/>
            <a:ext cx="9448799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Art Concept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3A9ED9-2F4E-405A-8839-9067B2DC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01" y="1404805"/>
            <a:ext cx="2814120" cy="46823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99F2A6-B6DE-4B83-9ADD-62D2C23CD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353" y="1404804"/>
            <a:ext cx="3076575" cy="46758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DD5909-662C-428A-8AD1-EDD79C8CA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04803"/>
            <a:ext cx="5604510" cy="46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4078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43895" y="-168501"/>
            <a:ext cx="9448799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Art Concept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F93DEF-6D70-47F3-BD95-72B55EE0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14" y="1376439"/>
            <a:ext cx="10593677" cy="49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5726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43895" y="-168501"/>
            <a:ext cx="9448799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Art Concept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A44AA-8E00-43A9-BA2A-634FAE99E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35" y="1325187"/>
            <a:ext cx="10548453" cy="50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2291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43895" y="-168501"/>
            <a:ext cx="9448799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Art Concept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641717-0B00-45D3-B678-D2E6AB0B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242" y="1343379"/>
            <a:ext cx="5027279" cy="46862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CF12DD-37E5-4F45-B742-AE5BC91B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69" y="1315114"/>
            <a:ext cx="5298231" cy="47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6505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379345" y="413286"/>
            <a:ext cx="348780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625" y="-13741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절차도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EEB4AF-184A-4757-B4B0-FFABF4072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8" name="image2.png">
            <a:extLst>
              <a:ext uri="{FF2B5EF4-FFF2-40B4-BE49-F238E27FC236}">
                <a16:creationId xmlns:a16="http://schemas.microsoft.com/office/drawing/2014/main" id="{3BEE99F1-4799-4A62-A388-7953259DC22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42012" y="1300862"/>
            <a:ext cx="10440335" cy="4981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466AA9B-717B-4459-9958-4DF58A6ADC0F}"/>
              </a:ext>
            </a:extLst>
          </p:cNvPr>
          <p:cNvSpPr/>
          <p:nvPr/>
        </p:nvSpPr>
        <p:spPr>
          <a:xfrm>
            <a:off x="9470571" y="2068285"/>
            <a:ext cx="1513115" cy="3063785"/>
          </a:xfrm>
          <a:prstGeom prst="roundRect">
            <a:avLst/>
          </a:prstGeom>
          <a:solidFill>
            <a:srgbClr val="F7C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8967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152901" y="-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수행 내용</a:t>
            </a:r>
            <a:r>
              <a:rPr lang="en-US" altLang="ko-KR" sz="4000" dirty="0">
                <a:solidFill>
                  <a:schemeClr val="bg1"/>
                </a:solidFill>
              </a:rPr>
              <a:t>(</a:t>
            </a:r>
            <a:r>
              <a:rPr lang="ko-KR" altLang="en-US" sz="4000" dirty="0">
                <a:solidFill>
                  <a:schemeClr val="bg1"/>
                </a:solidFill>
              </a:rPr>
              <a:t>일부</a:t>
            </a:r>
            <a:r>
              <a:rPr lang="en-US" altLang="ko-KR" sz="4000" dirty="0">
                <a:solidFill>
                  <a:schemeClr val="bg1"/>
                </a:solidFill>
              </a:rPr>
              <a:t>)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68DAE-9359-4B04-A22F-8BEACAA0E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426" y="1463876"/>
            <a:ext cx="8515350" cy="4033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DAC05-D770-490B-8BF7-DDBA4686A807}"/>
              </a:ext>
            </a:extLst>
          </p:cNvPr>
          <p:cNvSpPr txBox="1"/>
          <p:nvPr/>
        </p:nvSpPr>
        <p:spPr>
          <a:xfrm>
            <a:off x="261952" y="5549083"/>
            <a:ext cx="11194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시나리오 작업이 먼저 선행되어야 게임의 방향성이 잡히고</a:t>
            </a:r>
            <a:r>
              <a:rPr lang="en-US" altLang="ko-KR" dirty="0"/>
              <a:t>, </a:t>
            </a:r>
            <a:r>
              <a:rPr lang="ko-KR" altLang="en-US" dirty="0"/>
              <a:t>그 이후 플레이어가 조종할 캐릭터를 구현한다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거의 동시에 플레이어와 대척점을 지닌 </a:t>
            </a:r>
            <a:r>
              <a:rPr lang="ko-KR" altLang="en-US" dirty="0" err="1"/>
              <a:t>몬스터들을</a:t>
            </a:r>
            <a:r>
              <a:rPr lang="ko-KR" altLang="en-US" dirty="0"/>
              <a:t> 만들고</a:t>
            </a:r>
            <a:r>
              <a:rPr lang="en-US" altLang="ko-KR" dirty="0"/>
              <a:t>, </a:t>
            </a:r>
            <a:r>
              <a:rPr lang="ko-KR" altLang="en-US" dirty="0"/>
              <a:t>캐릭터에게 정보를 주거나 임무를 주는 </a:t>
            </a:r>
            <a:r>
              <a:rPr lang="en-US" altLang="ko-KR" dirty="0"/>
              <a:t>NPC</a:t>
            </a:r>
          </a:p>
          <a:p>
            <a:r>
              <a:rPr lang="en-US" altLang="ko-KR" dirty="0"/>
              <a:t>(Non-player Character)</a:t>
            </a:r>
            <a:r>
              <a:rPr lang="ko-KR" altLang="en-US" dirty="0"/>
              <a:t>를 만든 다음</a:t>
            </a:r>
            <a:r>
              <a:rPr lang="en-US" altLang="ko-KR" dirty="0"/>
              <a:t>, </a:t>
            </a:r>
            <a:r>
              <a:rPr lang="ko-KR" altLang="en-US" dirty="0"/>
              <a:t>만든 맵</a:t>
            </a:r>
            <a:r>
              <a:rPr lang="en-US" altLang="ko-KR" dirty="0"/>
              <a:t>(</a:t>
            </a:r>
            <a:r>
              <a:rPr lang="ko-KR" altLang="en-US" dirty="0"/>
              <a:t>레벨</a:t>
            </a:r>
            <a:r>
              <a:rPr lang="en-US" altLang="ko-KR" dirty="0"/>
              <a:t>)</a:t>
            </a:r>
            <a:r>
              <a:rPr lang="ko-KR" altLang="en-US" dirty="0"/>
              <a:t>에 몬스터와 </a:t>
            </a:r>
            <a:r>
              <a:rPr lang="en-US" altLang="ko-KR" dirty="0"/>
              <a:t>NPC</a:t>
            </a:r>
            <a:r>
              <a:rPr lang="ko-KR" altLang="en-US" dirty="0"/>
              <a:t>들을 적재적소에 배치한다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747440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152901" y="-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</a:rPr>
              <a:t>Class Diagram(UI)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F5BBFD-B9C0-4287-BC6A-E5FDADB7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08" y="1246739"/>
            <a:ext cx="7661904" cy="4994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215D3-45FC-4B9C-AE68-A7FBDFDAB255}"/>
              </a:ext>
            </a:extLst>
          </p:cNvPr>
          <p:cNvSpPr txBox="1"/>
          <p:nvPr/>
        </p:nvSpPr>
        <p:spPr>
          <a:xfrm>
            <a:off x="8636262" y="2008853"/>
            <a:ext cx="30684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User Interface</a:t>
            </a:r>
            <a:r>
              <a:rPr lang="ko-KR" altLang="en-US" sz="1600" dirty="0"/>
              <a:t>를 도식화한</a:t>
            </a:r>
            <a:endParaRPr lang="en-US" altLang="ko-KR" sz="1600" dirty="0"/>
          </a:p>
          <a:p>
            <a:r>
              <a:rPr lang="ko-KR" altLang="en-US" sz="1600" dirty="0"/>
              <a:t>다이어그램이다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가령 기술</a:t>
            </a:r>
            <a:r>
              <a:rPr lang="en-US" altLang="ko-KR" sz="1600" dirty="0"/>
              <a:t>(Skills)</a:t>
            </a:r>
            <a:r>
              <a:rPr lang="ko-KR" altLang="en-US" sz="1600" dirty="0"/>
              <a:t>에는</a:t>
            </a:r>
            <a:endParaRPr lang="en-US" altLang="ko-KR" sz="1600" dirty="0"/>
          </a:p>
          <a:p>
            <a:r>
              <a:rPr lang="ko-KR" altLang="en-US" sz="1600" dirty="0"/>
              <a:t>기술 넘버</a:t>
            </a:r>
            <a:r>
              <a:rPr lang="en-US" altLang="ko-KR" sz="1600" dirty="0"/>
              <a:t>(</a:t>
            </a:r>
            <a:r>
              <a:rPr lang="ko-KR" altLang="en-US" sz="1600" dirty="0"/>
              <a:t>이름에 해당</a:t>
            </a:r>
            <a:r>
              <a:rPr lang="en-US" altLang="ko-KR" sz="1600" dirty="0"/>
              <a:t>),</a:t>
            </a:r>
          </a:p>
          <a:p>
            <a:r>
              <a:rPr lang="ko-KR" altLang="en-US" sz="1600" dirty="0"/>
              <a:t>기술의 타입</a:t>
            </a:r>
            <a:r>
              <a:rPr lang="en-US" altLang="ko-KR" sz="1600" dirty="0"/>
              <a:t>(</a:t>
            </a:r>
            <a:r>
              <a:rPr lang="ko-KR" altLang="en-US" sz="1600" dirty="0"/>
              <a:t>마법</a:t>
            </a:r>
            <a:r>
              <a:rPr lang="en-US" altLang="ko-KR" sz="1600" dirty="0"/>
              <a:t>, </a:t>
            </a:r>
            <a:r>
              <a:rPr lang="ko-KR" altLang="en-US" sz="1600" dirty="0"/>
              <a:t>물리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기술이 소모하는 값</a:t>
            </a:r>
            <a:r>
              <a:rPr lang="en-US" altLang="ko-KR" sz="1600" dirty="0"/>
              <a:t>(Cost)</a:t>
            </a:r>
          </a:p>
          <a:p>
            <a:r>
              <a:rPr lang="ko-KR" altLang="en-US" sz="1600" dirty="0"/>
              <a:t>기술이 어떤 수치를 올려주는지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등이 변수로 들어간다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5441985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487791" y="-1685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캐릭터 이동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2A8221-DDBB-4A50-A205-395A4CBC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148" y="1376853"/>
            <a:ext cx="8098279" cy="510031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02CCD88-7FAD-4907-939A-1B3432DC784E}"/>
              </a:ext>
            </a:extLst>
          </p:cNvPr>
          <p:cNvSpPr/>
          <p:nvPr/>
        </p:nvSpPr>
        <p:spPr>
          <a:xfrm>
            <a:off x="1108575" y="2058771"/>
            <a:ext cx="1745991" cy="28914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F13B4-438E-4697-A7D5-2530DE7D93DE}"/>
              </a:ext>
            </a:extLst>
          </p:cNvPr>
          <p:cNvSpPr txBox="1"/>
          <p:nvPr/>
        </p:nvSpPr>
        <p:spPr>
          <a:xfrm>
            <a:off x="1108575" y="20639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캐릭터 기본 움직임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E2D16-F2DB-4CBA-A38A-A69BA3FBEEF6}"/>
              </a:ext>
            </a:extLst>
          </p:cNvPr>
          <p:cNvSpPr txBox="1"/>
          <p:nvPr/>
        </p:nvSpPr>
        <p:spPr>
          <a:xfrm>
            <a:off x="637291" y="2623124"/>
            <a:ext cx="282320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우측은 캐릭터 움직임에 대한</a:t>
            </a:r>
            <a:endParaRPr lang="en-US" altLang="ko-KR" sz="1400" dirty="0"/>
          </a:p>
          <a:p>
            <a:r>
              <a:rPr lang="en-US" altLang="ko-KR" sz="1400" dirty="0" err="1"/>
              <a:t>BluePrint</a:t>
            </a:r>
            <a:r>
              <a:rPr lang="en-US" altLang="ko-KR" sz="1400" dirty="0"/>
              <a:t> </a:t>
            </a:r>
            <a:r>
              <a:rPr lang="ko-KR" altLang="en-US" sz="1400" dirty="0"/>
              <a:t>코드이다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BluePrint</a:t>
            </a:r>
            <a:r>
              <a:rPr lang="ko-KR" altLang="en-US" sz="1400" dirty="0"/>
              <a:t>는 </a:t>
            </a:r>
            <a:r>
              <a:rPr lang="en-US" altLang="ko-KR" sz="1400" dirty="0"/>
              <a:t>Unreal Engine</a:t>
            </a:r>
            <a:r>
              <a:rPr lang="ko-KR" altLang="en-US" sz="1400" dirty="0"/>
              <a:t>에서</a:t>
            </a:r>
            <a:endParaRPr lang="en-US" altLang="ko-KR" sz="1400" dirty="0"/>
          </a:p>
          <a:p>
            <a:r>
              <a:rPr lang="ko-KR" altLang="en-US" sz="1400" dirty="0"/>
              <a:t>제공하는 기능으로</a:t>
            </a:r>
            <a:r>
              <a:rPr lang="en-US" altLang="ko-KR" sz="1400" dirty="0"/>
              <a:t>, C++</a:t>
            </a:r>
            <a:r>
              <a:rPr lang="ko-KR" altLang="en-US" sz="1400" dirty="0"/>
              <a:t>코드에</a:t>
            </a:r>
            <a:endParaRPr lang="en-US" altLang="ko-KR" sz="1400" dirty="0"/>
          </a:p>
          <a:p>
            <a:r>
              <a:rPr lang="ko-KR" altLang="en-US" sz="1400" dirty="0"/>
              <a:t>쓰이는 명령어들을 </a:t>
            </a:r>
            <a:r>
              <a:rPr lang="ko-KR" altLang="en-US" sz="1400" dirty="0" err="1"/>
              <a:t>노드형식으로</a:t>
            </a:r>
            <a:endParaRPr lang="en-US" altLang="ko-KR" sz="1400" dirty="0"/>
          </a:p>
          <a:p>
            <a:r>
              <a:rPr lang="ko-KR" altLang="en-US" sz="1400" dirty="0"/>
              <a:t>바꿔 코드의 진행방향을</a:t>
            </a:r>
            <a:endParaRPr lang="en-US" altLang="ko-KR" sz="1400" dirty="0"/>
          </a:p>
          <a:p>
            <a:r>
              <a:rPr lang="ko-KR" altLang="en-US" sz="1400" dirty="0"/>
              <a:t>알기 쉽게 만들어 놓은 장치이다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C++</a:t>
            </a:r>
            <a:r>
              <a:rPr lang="ko-KR" altLang="en-US" sz="1400" dirty="0"/>
              <a:t>에 비해 섬세한 기능을</a:t>
            </a:r>
            <a:endParaRPr lang="en-US" altLang="ko-KR" sz="1400" dirty="0"/>
          </a:p>
          <a:p>
            <a:r>
              <a:rPr lang="ko-KR" altLang="en-US" sz="1400" dirty="0"/>
              <a:t>구현하기는 힘들지만</a:t>
            </a:r>
            <a:r>
              <a:rPr lang="en-US" altLang="ko-KR" sz="1400" dirty="0"/>
              <a:t>, </a:t>
            </a:r>
            <a:r>
              <a:rPr lang="ko-KR" altLang="en-US" sz="1400" dirty="0"/>
              <a:t>명령어를</a:t>
            </a:r>
            <a:endParaRPr lang="en-US" altLang="ko-KR" sz="1400" dirty="0"/>
          </a:p>
          <a:p>
            <a:r>
              <a:rPr lang="ko-KR" altLang="en-US" sz="1400" dirty="0"/>
              <a:t>검색하여 빨리 찾을 수 있고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디버깅할 때 </a:t>
            </a:r>
            <a:r>
              <a:rPr lang="ko-KR" altLang="en-US" sz="1400" dirty="0" err="1"/>
              <a:t>노드간의</a:t>
            </a:r>
            <a:r>
              <a:rPr lang="ko-KR" altLang="en-US" sz="1400" dirty="0"/>
              <a:t> 연결을</a:t>
            </a:r>
            <a:endParaRPr lang="en-US" altLang="ko-KR" sz="1400" dirty="0"/>
          </a:p>
          <a:p>
            <a:r>
              <a:rPr lang="ko-KR" altLang="en-US" sz="1400" dirty="0"/>
              <a:t>통해 오류를 빨리 잡을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017207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7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88619" y="405297"/>
            <a:ext cx="9144000" cy="2387600"/>
          </a:xfrm>
        </p:spPr>
        <p:txBody>
          <a:bodyPr/>
          <a:lstStyle/>
          <a:p>
            <a:r>
              <a:rPr lang="en-US" altLang="ko-KR" sz="8000" u="sng" dirty="0">
                <a:solidFill>
                  <a:srgbClr val="FFFF00"/>
                </a:solidFill>
                <a:latin typeface="Algerian" panose="04020705040A02060702" pitchFamily="82" charset="0"/>
              </a:rPr>
              <a:t>Re</a:t>
            </a:r>
            <a:r>
              <a:rPr lang="en-US" altLang="ko-KR" sz="8000" u="sng" dirty="0">
                <a:latin typeface="Algerian" panose="04020705040A02060702" pitchFamily="82" charset="0"/>
              </a:rPr>
              <a:t>vision</a:t>
            </a:r>
            <a:endParaRPr lang="ko-KR" altLang="en-US" sz="8000" u="sng" dirty="0">
              <a:latin typeface="Algerian" panose="04020705040A02060702" pitchFamily="8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94236" y="274302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Surreal (16</a:t>
            </a:r>
            <a:r>
              <a:rPr lang="ko-KR" altLang="en-US" sz="2000" dirty="0"/>
              <a:t>조</a:t>
            </a:r>
            <a:r>
              <a:rPr lang="en-US" altLang="ko-KR" sz="2000" dirty="0"/>
              <a:t>) – </a:t>
            </a:r>
            <a:r>
              <a:rPr lang="ko-KR" altLang="en-US" sz="2000" dirty="0"/>
              <a:t>김성훈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김종균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송영륜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장윤지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갈경달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17628" y="1305522"/>
            <a:ext cx="4095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국민대학교 </a:t>
            </a:r>
            <a:r>
              <a:rPr lang="en-US" altLang="ko-KR" sz="2000" dirty="0"/>
              <a:t>2019 </a:t>
            </a:r>
            <a:r>
              <a:rPr lang="ko-KR" altLang="en-US" sz="2000" dirty="0" err="1"/>
              <a:t>캡스톤</a:t>
            </a:r>
            <a:r>
              <a:rPr lang="ko-KR" altLang="en-US" sz="2000" dirty="0"/>
              <a:t> 프로젝트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-3493376" y="641177"/>
            <a:ext cx="5143500" cy="33337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-4068161" y="641177"/>
            <a:ext cx="5143500" cy="333375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27592AA-32D8-4557-BE18-7510D6BA6F34}"/>
              </a:ext>
            </a:extLst>
          </p:cNvPr>
          <p:cNvSpPr txBox="1">
            <a:spLocks/>
          </p:cNvSpPr>
          <p:nvPr/>
        </p:nvSpPr>
        <p:spPr>
          <a:xfrm>
            <a:off x="2000463" y="36855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4800" dirty="0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9C1C6D91-E245-4C59-9B37-78BB72E6AD14}"/>
              </a:ext>
            </a:extLst>
          </p:cNvPr>
          <p:cNvSpPr txBox="1">
            <a:spLocks/>
          </p:cNvSpPr>
          <p:nvPr/>
        </p:nvSpPr>
        <p:spPr>
          <a:xfrm>
            <a:off x="5143500" y="373541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475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568953" y="-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캐릭터 이동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02CCD88-7FAD-4907-939A-1B3432DC784E}"/>
              </a:ext>
            </a:extLst>
          </p:cNvPr>
          <p:cNvSpPr/>
          <p:nvPr/>
        </p:nvSpPr>
        <p:spPr>
          <a:xfrm>
            <a:off x="1108575" y="2058771"/>
            <a:ext cx="1745991" cy="28914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183BD4-91F8-45AA-8025-B45187357A1D}"/>
              </a:ext>
            </a:extLst>
          </p:cNvPr>
          <p:cNvSpPr/>
          <p:nvPr/>
        </p:nvSpPr>
        <p:spPr>
          <a:xfrm>
            <a:off x="1400863" y="2705287"/>
            <a:ext cx="1104706" cy="28914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F13B4-438E-4697-A7D5-2530DE7D93DE}"/>
              </a:ext>
            </a:extLst>
          </p:cNvPr>
          <p:cNvSpPr txBox="1"/>
          <p:nvPr/>
        </p:nvSpPr>
        <p:spPr>
          <a:xfrm>
            <a:off x="1108575" y="20639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캐릭터 기본 움직임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BC7D6C-7F14-4FBD-ADE7-24EC13CAE704}"/>
              </a:ext>
            </a:extLst>
          </p:cNvPr>
          <p:cNvSpPr txBox="1"/>
          <p:nvPr/>
        </p:nvSpPr>
        <p:spPr>
          <a:xfrm>
            <a:off x="1377880" y="269597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공격 및 회피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F67BD85-4631-485C-9E79-5717863D3E11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1981571" y="2371678"/>
            <a:ext cx="0" cy="32429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296B7D8-9050-4274-96F2-24C8B1F8947C}"/>
              </a:ext>
            </a:extLst>
          </p:cNvPr>
          <p:cNvSpPr/>
          <p:nvPr/>
        </p:nvSpPr>
        <p:spPr>
          <a:xfrm>
            <a:off x="1227970" y="3531577"/>
            <a:ext cx="1375782" cy="28914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4A07E-5009-424D-881A-4C61D308C2FF}"/>
              </a:ext>
            </a:extLst>
          </p:cNvPr>
          <p:cNvSpPr txBox="1"/>
          <p:nvPr/>
        </p:nvSpPr>
        <p:spPr>
          <a:xfrm>
            <a:off x="1400863" y="354647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레벨 전환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233C24E-1E49-4661-BC60-F792C8959FDE}"/>
              </a:ext>
            </a:extLst>
          </p:cNvPr>
          <p:cNvSpPr/>
          <p:nvPr/>
        </p:nvSpPr>
        <p:spPr>
          <a:xfrm>
            <a:off x="1067682" y="4294317"/>
            <a:ext cx="1715009" cy="289149"/>
          </a:xfrm>
          <a:prstGeom prst="roundRect">
            <a:avLst/>
          </a:prstGeom>
          <a:solidFill>
            <a:srgbClr val="15F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2F95C2-1E76-4F24-B077-337C6948F5D7}"/>
              </a:ext>
            </a:extLst>
          </p:cNvPr>
          <p:cNvSpPr txBox="1"/>
          <p:nvPr/>
        </p:nvSpPr>
        <p:spPr>
          <a:xfrm>
            <a:off x="1125910" y="4294317"/>
            <a:ext cx="159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대화 및 퀘스트</a:t>
            </a:r>
            <a:r>
              <a:rPr lang="en-US" altLang="ko-KR" sz="1400" b="1" dirty="0"/>
              <a:t>UI</a:t>
            </a:r>
            <a:endParaRPr lang="ko-KR" altLang="en-US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E2323D-0D15-40AA-9993-A357C08F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74" y="1343379"/>
            <a:ext cx="10395010" cy="50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4954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568953" y="-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캐릭터 이동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02CCD88-7FAD-4907-939A-1B3432DC784E}"/>
              </a:ext>
            </a:extLst>
          </p:cNvPr>
          <p:cNvSpPr/>
          <p:nvPr/>
        </p:nvSpPr>
        <p:spPr>
          <a:xfrm>
            <a:off x="1108575" y="2058771"/>
            <a:ext cx="1745991" cy="28914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183BD4-91F8-45AA-8025-B45187357A1D}"/>
              </a:ext>
            </a:extLst>
          </p:cNvPr>
          <p:cNvSpPr/>
          <p:nvPr/>
        </p:nvSpPr>
        <p:spPr>
          <a:xfrm>
            <a:off x="1400863" y="2705287"/>
            <a:ext cx="1104706" cy="28914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F13B4-438E-4697-A7D5-2530DE7D93DE}"/>
              </a:ext>
            </a:extLst>
          </p:cNvPr>
          <p:cNvSpPr txBox="1"/>
          <p:nvPr/>
        </p:nvSpPr>
        <p:spPr>
          <a:xfrm>
            <a:off x="1108575" y="20639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캐릭터 기본 움직임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BC7D6C-7F14-4FBD-ADE7-24EC13CAE704}"/>
              </a:ext>
            </a:extLst>
          </p:cNvPr>
          <p:cNvSpPr txBox="1"/>
          <p:nvPr/>
        </p:nvSpPr>
        <p:spPr>
          <a:xfrm>
            <a:off x="1377880" y="269597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공격 및 회피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F67BD85-4631-485C-9E79-5717863D3E11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1981571" y="2371678"/>
            <a:ext cx="0" cy="32429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296B7D8-9050-4274-96F2-24C8B1F8947C}"/>
              </a:ext>
            </a:extLst>
          </p:cNvPr>
          <p:cNvSpPr/>
          <p:nvPr/>
        </p:nvSpPr>
        <p:spPr>
          <a:xfrm>
            <a:off x="1227970" y="3531577"/>
            <a:ext cx="1375782" cy="28914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4A07E-5009-424D-881A-4C61D308C2FF}"/>
              </a:ext>
            </a:extLst>
          </p:cNvPr>
          <p:cNvSpPr txBox="1"/>
          <p:nvPr/>
        </p:nvSpPr>
        <p:spPr>
          <a:xfrm>
            <a:off x="1400863" y="354647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레벨 전환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233C24E-1E49-4661-BC60-F792C8959FDE}"/>
              </a:ext>
            </a:extLst>
          </p:cNvPr>
          <p:cNvSpPr/>
          <p:nvPr/>
        </p:nvSpPr>
        <p:spPr>
          <a:xfrm>
            <a:off x="1067682" y="4294317"/>
            <a:ext cx="1715009" cy="289149"/>
          </a:xfrm>
          <a:prstGeom prst="roundRect">
            <a:avLst/>
          </a:prstGeom>
          <a:solidFill>
            <a:srgbClr val="15F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2F95C2-1E76-4F24-B077-337C6948F5D7}"/>
              </a:ext>
            </a:extLst>
          </p:cNvPr>
          <p:cNvSpPr txBox="1"/>
          <p:nvPr/>
        </p:nvSpPr>
        <p:spPr>
          <a:xfrm>
            <a:off x="1125910" y="4294317"/>
            <a:ext cx="159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대화 및 퀘스트</a:t>
            </a:r>
            <a:r>
              <a:rPr lang="en-US" altLang="ko-KR" sz="1400" b="1" dirty="0"/>
              <a:t>UI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A27A77-8FB4-4931-967B-AD2E53315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0" y="1365969"/>
            <a:ext cx="10023430" cy="40662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64F700-57CD-4748-8C5B-EFFEE1961816}"/>
              </a:ext>
            </a:extLst>
          </p:cNvPr>
          <p:cNvSpPr txBox="1"/>
          <p:nvPr/>
        </p:nvSpPr>
        <p:spPr>
          <a:xfrm>
            <a:off x="1298853" y="5808220"/>
            <a:ext cx="959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이전 페이지의 코드를 토대로 동작을 생성</a:t>
            </a:r>
            <a:r>
              <a:rPr lang="en-US" altLang="ko-KR" dirty="0"/>
              <a:t>. </a:t>
            </a:r>
            <a:r>
              <a:rPr lang="ko-KR" altLang="en-US" dirty="0"/>
              <a:t>껍데기만 씌우면 코드대로 동작하도록 되어있음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24303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568953" y="-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캐릭터 이동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02CCD88-7FAD-4907-939A-1B3432DC784E}"/>
              </a:ext>
            </a:extLst>
          </p:cNvPr>
          <p:cNvSpPr/>
          <p:nvPr/>
        </p:nvSpPr>
        <p:spPr>
          <a:xfrm>
            <a:off x="1108575" y="2058771"/>
            <a:ext cx="1745991" cy="28914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183BD4-91F8-45AA-8025-B45187357A1D}"/>
              </a:ext>
            </a:extLst>
          </p:cNvPr>
          <p:cNvSpPr/>
          <p:nvPr/>
        </p:nvSpPr>
        <p:spPr>
          <a:xfrm>
            <a:off x="1400863" y="2705287"/>
            <a:ext cx="1104706" cy="28914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F13B4-438E-4697-A7D5-2530DE7D93DE}"/>
              </a:ext>
            </a:extLst>
          </p:cNvPr>
          <p:cNvSpPr txBox="1"/>
          <p:nvPr/>
        </p:nvSpPr>
        <p:spPr>
          <a:xfrm>
            <a:off x="1108575" y="20639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캐릭터 기본 움직임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BC7D6C-7F14-4FBD-ADE7-24EC13CAE704}"/>
              </a:ext>
            </a:extLst>
          </p:cNvPr>
          <p:cNvSpPr txBox="1"/>
          <p:nvPr/>
        </p:nvSpPr>
        <p:spPr>
          <a:xfrm>
            <a:off x="1377880" y="269597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공격 및 회피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F67BD85-4631-485C-9E79-5717863D3E11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1981571" y="2371678"/>
            <a:ext cx="0" cy="32429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296B7D8-9050-4274-96F2-24C8B1F8947C}"/>
              </a:ext>
            </a:extLst>
          </p:cNvPr>
          <p:cNvSpPr/>
          <p:nvPr/>
        </p:nvSpPr>
        <p:spPr>
          <a:xfrm>
            <a:off x="1227970" y="3531577"/>
            <a:ext cx="1375782" cy="28914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4A07E-5009-424D-881A-4C61D308C2FF}"/>
              </a:ext>
            </a:extLst>
          </p:cNvPr>
          <p:cNvSpPr txBox="1"/>
          <p:nvPr/>
        </p:nvSpPr>
        <p:spPr>
          <a:xfrm>
            <a:off x="1400863" y="354647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레벨 전환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233C24E-1E49-4661-BC60-F792C8959FDE}"/>
              </a:ext>
            </a:extLst>
          </p:cNvPr>
          <p:cNvSpPr/>
          <p:nvPr/>
        </p:nvSpPr>
        <p:spPr>
          <a:xfrm>
            <a:off x="1067682" y="4294317"/>
            <a:ext cx="1715009" cy="289149"/>
          </a:xfrm>
          <a:prstGeom prst="roundRect">
            <a:avLst/>
          </a:prstGeom>
          <a:solidFill>
            <a:srgbClr val="15FF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2F95C2-1E76-4F24-B077-337C6948F5D7}"/>
              </a:ext>
            </a:extLst>
          </p:cNvPr>
          <p:cNvSpPr txBox="1"/>
          <p:nvPr/>
        </p:nvSpPr>
        <p:spPr>
          <a:xfrm>
            <a:off x="1125910" y="4294317"/>
            <a:ext cx="159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대화 및 퀘스트</a:t>
            </a:r>
            <a:r>
              <a:rPr lang="en-US" altLang="ko-KR" sz="1400" b="1" dirty="0"/>
              <a:t>UI</a:t>
            </a:r>
            <a:endParaRPr lang="ko-KR" alt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4F700-57CD-4748-8C5B-EFFEE1961816}"/>
              </a:ext>
            </a:extLst>
          </p:cNvPr>
          <p:cNvSpPr txBox="1"/>
          <p:nvPr/>
        </p:nvSpPr>
        <p:spPr>
          <a:xfrm>
            <a:off x="1988839" y="5808217"/>
            <a:ext cx="85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앞의 코드에 </a:t>
            </a:r>
            <a:r>
              <a:rPr lang="ko-KR" altLang="en-US" dirty="0" err="1"/>
              <a:t>에셋</a:t>
            </a:r>
            <a:r>
              <a:rPr lang="en-US" altLang="ko-KR" dirty="0"/>
              <a:t>(</a:t>
            </a:r>
            <a:r>
              <a:rPr lang="ko-KR" altLang="en-US" dirty="0" err="1"/>
              <a:t>겁데기</a:t>
            </a:r>
            <a:r>
              <a:rPr lang="en-US" altLang="ko-KR" dirty="0"/>
              <a:t>)</a:t>
            </a:r>
            <a:r>
              <a:rPr lang="ko-KR" altLang="en-US" dirty="0"/>
              <a:t>을 멋진 전사로 바꿔 줌</a:t>
            </a:r>
            <a:r>
              <a:rPr lang="en-US" altLang="ko-KR" dirty="0"/>
              <a:t>. </a:t>
            </a:r>
            <a:r>
              <a:rPr lang="ko-KR" altLang="en-US" dirty="0"/>
              <a:t>추가로 시점 조절기능까지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A6A9D2-2234-4CDD-B58E-C12D1C7F6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3" y="1350682"/>
            <a:ext cx="10128857" cy="43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60321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683253" y="-1519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애니메이션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F3A0D4-B330-40F2-9115-6727AC142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375" y="1359882"/>
            <a:ext cx="8287654" cy="49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200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683253" y="-1519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애니메이션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D29163-EF95-4563-A6CA-E047A123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71" y="1469399"/>
            <a:ext cx="6793842" cy="4822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FFA18A-B348-4D81-B575-01FDAD0E7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1" y="1619227"/>
            <a:ext cx="33528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93158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683253" y="-1519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애니메이션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C1801F-4307-45CD-AC19-BFF59B5A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05" y="1359882"/>
            <a:ext cx="10611173" cy="49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55465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683253" y="-1519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회피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D59EE2-C04E-4B4C-A2D6-74A165D0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94" y="1826975"/>
            <a:ext cx="10492096" cy="35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2850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890854" y="-1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회피</a:t>
            </a:r>
            <a:r>
              <a:rPr lang="en-US" altLang="ko-KR" sz="4000" dirty="0">
                <a:solidFill>
                  <a:schemeClr val="bg1"/>
                </a:solidFill>
              </a:rPr>
              <a:t>(</a:t>
            </a:r>
            <a:r>
              <a:rPr lang="ko-KR" altLang="en-US" sz="4000" dirty="0">
                <a:solidFill>
                  <a:schemeClr val="bg1"/>
                </a:solidFill>
              </a:rPr>
              <a:t>구르기</a:t>
            </a:r>
            <a:r>
              <a:rPr lang="en-US" altLang="ko-KR" sz="4000" dirty="0">
                <a:solidFill>
                  <a:schemeClr val="bg1"/>
                </a:solidFill>
              </a:rPr>
              <a:t>)</a:t>
            </a:r>
            <a:r>
              <a:rPr lang="ko-KR" altLang="en-US" sz="4000" dirty="0">
                <a:solidFill>
                  <a:schemeClr val="bg1"/>
                </a:solidFill>
              </a:rPr>
              <a:t>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C3C77F-36F2-4443-947D-2E3A84868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43" y="1400754"/>
            <a:ext cx="7982855" cy="49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5053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890854" y="-117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회피</a:t>
            </a:r>
            <a:r>
              <a:rPr lang="en-US" altLang="ko-KR" sz="4000" dirty="0">
                <a:solidFill>
                  <a:schemeClr val="bg1"/>
                </a:solidFill>
              </a:rPr>
              <a:t>(</a:t>
            </a:r>
            <a:r>
              <a:rPr lang="ko-KR" altLang="en-US" sz="4000" dirty="0">
                <a:solidFill>
                  <a:schemeClr val="bg1"/>
                </a:solidFill>
              </a:rPr>
              <a:t>구르기</a:t>
            </a:r>
            <a:r>
              <a:rPr lang="en-US" altLang="ko-KR" sz="4000" dirty="0">
                <a:solidFill>
                  <a:schemeClr val="bg1"/>
                </a:solidFill>
              </a:rPr>
              <a:t>)</a:t>
            </a:r>
            <a:r>
              <a:rPr lang="ko-KR" altLang="en-US" sz="4000" dirty="0">
                <a:solidFill>
                  <a:schemeClr val="bg1"/>
                </a:solidFill>
              </a:rPr>
              <a:t>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555940-3D72-432A-8D33-5E11856BD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00" y="1376898"/>
            <a:ext cx="8338149" cy="4023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1EF81-D0F9-44EE-BB2E-C049E98424B0}"/>
              </a:ext>
            </a:extLst>
          </p:cNvPr>
          <p:cNvSpPr txBox="1"/>
          <p:nvPr/>
        </p:nvSpPr>
        <p:spPr>
          <a:xfrm>
            <a:off x="1043810" y="5777598"/>
            <a:ext cx="1046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앞의 구르기에 멋진 기사 </a:t>
            </a:r>
            <a:r>
              <a:rPr lang="ko-KR" altLang="en-US" dirty="0" err="1"/>
              <a:t>에셋</a:t>
            </a:r>
            <a:r>
              <a:rPr lang="en-US" altLang="ko-KR" dirty="0"/>
              <a:t>(</a:t>
            </a:r>
            <a:r>
              <a:rPr lang="ko-KR" altLang="en-US" dirty="0"/>
              <a:t>껍데기</a:t>
            </a:r>
            <a:r>
              <a:rPr lang="en-US" altLang="ko-KR" dirty="0"/>
              <a:t>)</a:t>
            </a:r>
            <a:r>
              <a:rPr lang="ko-KR" altLang="en-US" dirty="0"/>
              <a:t>을 씌워준 다음</a:t>
            </a:r>
            <a:r>
              <a:rPr lang="en-US" altLang="ko-KR" dirty="0"/>
              <a:t>‘ </a:t>
            </a:r>
            <a:r>
              <a:rPr lang="ko-KR" altLang="en-US" dirty="0"/>
              <a:t>캐릭터가 직접 앞으로 이동</a:t>
            </a:r>
            <a:r>
              <a:rPr lang="en-US" altLang="ko-KR" dirty="0"/>
              <a:t>’ </a:t>
            </a:r>
            <a:r>
              <a:rPr lang="ko-KR" altLang="en-US" dirty="0"/>
              <a:t>기능을 추가했다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299400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014889" y="-1447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</a:rPr>
              <a:t>레벨 전환</a:t>
            </a:r>
            <a:r>
              <a:rPr lang="en-US" altLang="ko-KR" sz="3600" dirty="0">
                <a:solidFill>
                  <a:schemeClr val="bg1"/>
                </a:solidFill>
              </a:rPr>
              <a:t> (</a:t>
            </a:r>
            <a:r>
              <a:rPr lang="ko-KR" altLang="en-US" sz="3600" dirty="0">
                <a:solidFill>
                  <a:schemeClr val="bg1"/>
                </a:solidFill>
              </a:rPr>
              <a:t>맵 이동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BF624F-4ECB-4DB8-80E7-0124A254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53" y="1351972"/>
            <a:ext cx="10515591" cy="482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8605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74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-3542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51358" y="2369165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게임 기획 의도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1358" y="2950447"/>
            <a:ext cx="543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프로젝트 진행 방법 및 </a:t>
            </a:r>
            <a:r>
              <a:rPr lang="en-US" altLang="ko-KR" sz="2400" dirty="0"/>
              <a:t>Art Concept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51358" y="3535222"/>
            <a:ext cx="5375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수행 내용 및 기술 설명 </a:t>
            </a:r>
            <a:r>
              <a:rPr lang="en-US" altLang="ko-KR" sz="2400" dirty="0"/>
              <a:t>(</a:t>
            </a:r>
            <a:r>
              <a:rPr lang="ko-KR" altLang="en-US" sz="2400" dirty="0"/>
              <a:t>주요 기술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751358" y="4691783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6. </a:t>
            </a:r>
            <a:r>
              <a:rPr lang="ko-KR" altLang="en-US" sz="2400" dirty="0"/>
              <a:t>팀원 소개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295571" y="-227845"/>
            <a:ext cx="3205655" cy="12822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1226" y="-192517"/>
            <a:ext cx="1903798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INDEX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352097" y="7399476"/>
            <a:ext cx="12896193" cy="11561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396284" y="-301421"/>
            <a:ext cx="300422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16" idx="1"/>
          </p:cNvCxnSpPr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-308310" y="8191500"/>
            <a:ext cx="13087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751358" y="4115373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전체 배경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B0D7C7-6865-4E91-8C88-526243C359D1}"/>
              </a:ext>
            </a:extLst>
          </p:cNvPr>
          <p:cNvSpPr txBox="1"/>
          <p:nvPr/>
        </p:nvSpPr>
        <p:spPr>
          <a:xfrm>
            <a:off x="3751358" y="1786611"/>
            <a:ext cx="274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en-US" altLang="ko-KR" sz="2400" dirty="0">
                <a:solidFill>
                  <a:srgbClr val="FFFF00"/>
                </a:solidFill>
              </a:rPr>
              <a:t>RE</a:t>
            </a:r>
            <a:r>
              <a:rPr lang="en-US" altLang="ko-KR" sz="2400" dirty="0"/>
              <a:t>VISION </a:t>
            </a:r>
            <a:r>
              <a:rPr lang="ko-KR" altLang="en-US" sz="2400" dirty="0"/>
              <a:t>이란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49DBA4-1E99-4A03-8051-4F0D9268588E}"/>
              </a:ext>
            </a:extLst>
          </p:cNvPr>
          <p:cNvSpPr txBox="1"/>
          <p:nvPr/>
        </p:nvSpPr>
        <p:spPr>
          <a:xfrm>
            <a:off x="3751358" y="5253448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7. </a:t>
            </a:r>
            <a:r>
              <a:rPr lang="ko-KR" altLang="en-US" sz="2400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1151230045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890854" y="-1685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</a:rPr>
              <a:t>Fade in, Fade out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E1D61-B424-4B7A-A621-9660C70CA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63" y="1407151"/>
            <a:ext cx="8043576" cy="46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33394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366655" y="-137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solidFill>
                  <a:schemeClr val="bg1"/>
                </a:solidFill>
              </a:rPr>
              <a:t>연출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ECFBA0-82B3-4A98-BC89-5DDE3AD52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22" y="1644234"/>
            <a:ext cx="8894233" cy="39974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B0B00C-FEB6-42F6-9CDE-0B649ED21734}"/>
              </a:ext>
            </a:extLst>
          </p:cNvPr>
          <p:cNvSpPr txBox="1"/>
          <p:nvPr/>
        </p:nvSpPr>
        <p:spPr>
          <a:xfrm>
            <a:off x="1882732" y="5777116"/>
            <a:ext cx="9365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유저가 게임에 몰입하도록 하기 위해서는 중간중간 영화와 같은 연출이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 시점의 전환</a:t>
            </a:r>
            <a:r>
              <a:rPr lang="en-US" altLang="ko-KR" dirty="0"/>
              <a:t>, </a:t>
            </a:r>
            <a:r>
              <a:rPr lang="ko-KR" altLang="en-US" dirty="0"/>
              <a:t>화면의 </a:t>
            </a:r>
            <a:r>
              <a:rPr lang="en-US" altLang="ko-KR" dirty="0"/>
              <a:t>fade in fade out</a:t>
            </a:r>
            <a:r>
              <a:rPr lang="ko-KR" altLang="en-US" dirty="0"/>
              <a:t>과 같은 기술들을 통해 몰입감을 극대화한다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831614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396282" y="-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</a:rPr>
              <a:t>Monster </a:t>
            </a:r>
            <a:r>
              <a:rPr lang="ko-KR" altLang="en-US" sz="4000" dirty="0">
                <a:solidFill>
                  <a:schemeClr val="bg1"/>
                </a:solidFill>
              </a:rPr>
              <a:t>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6A63C2-A960-4937-A411-B1A783F4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05" y="1368801"/>
            <a:ext cx="9039493" cy="50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33849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396282" y="-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</a:rPr>
              <a:t>Behavior Tree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E06EFA-C335-4ED4-935E-23857A735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89" y="1325562"/>
            <a:ext cx="9657742" cy="50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8615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396282" y="-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</a:rPr>
              <a:t>Behavior Tree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C1F02B-C6AF-4BCB-9720-BDF627394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92" y="1300344"/>
            <a:ext cx="7913135" cy="35647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F21FB-C613-4FAC-BFF4-EAC2DE999CE1}"/>
              </a:ext>
            </a:extLst>
          </p:cNvPr>
          <p:cNvSpPr txBox="1"/>
          <p:nvPr/>
        </p:nvSpPr>
        <p:spPr>
          <a:xfrm>
            <a:off x="1589771" y="5026617"/>
            <a:ext cx="9360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Behavior Tree</a:t>
            </a:r>
            <a:r>
              <a:rPr lang="ko-KR" altLang="en-US" dirty="0"/>
              <a:t>란 플레이어가 조종하지 않는 캐릭터의 인공지능을 구현하기 위한 기술이다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예를들면</a:t>
            </a:r>
            <a:r>
              <a:rPr lang="en-US" altLang="ko-KR" dirty="0"/>
              <a:t>, </a:t>
            </a:r>
            <a:r>
              <a:rPr lang="ko-KR" altLang="en-US" dirty="0"/>
              <a:t>몬스터의 경우 몬스터의 시야에 플레이어가 없으면 랜덤으로 움직이다가</a:t>
            </a:r>
            <a:r>
              <a:rPr lang="en-US" altLang="ko-KR" dirty="0"/>
              <a:t>,</a:t>
            </a:r>
            <a:r>
              <a:rPr lang="ko-KR" altLang="en-US" dirty="0"/>
              <a:t> 몬스터가 플레이어를 발견하면 공격 태세에 들어가고 플레이어를 따라간다</a:t>
            </a:r>
            <a:r>
              <a:rPr lang="en-US" altLang="ko-KR" dirty="0"/>
              <a:t>. </a:t>
            </a:r>
            <a:r>
              <a:rPr lang="ko-KR" altLang="en-US" dirty="0"/>
              <a:t>플레이어가 몬스터 시야에서 몇 초간 사라지면 몬스터는 다시 기본 상태</a:t>
            </a:r>
            <a:r>
              <a:rPr lang="en-US" altLang="ko-KR" dirty="0"/>
              <a:t>(Idle)</a:t>
            </a:r>
            <a:r>
              <a:rPr lang="ko-KR" altLang="en-US" dirty="0"/>
              <a:t>로 돌아간다</a:t>
            </a:r>
            <a:r>
              <a:rPr lang="en-US" altLang="ko-KR" dirty="0"/>
              <a:t>. </a:t>
            </a:r>
            <a:r>
              <a:rPr lang="ko-KR" altLang="en-US" dirty="0"/>
              <a:t>이러한 것들을</a:t>
            </a:r>
            <a:endParaRPr lang="en-US" altLang="ko-KR" dirty="0"/>
          </a:p>
          <a:p>
            <a:r>
              <a:rPr lang="ko-KR" altLang="en-US" dirty="0"/>
              <a:t>구현하기 위한 기술이 바로 </a:t>
            </a:r>
            <a:r>
              <a:rPr lang="en-US" altLang="ko-KR" dirty="0"/>
              <a:t>Behavior Tree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785941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396282" y="-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</a:rPr>
              <a:t>Behavior Tree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AB55F-7B38-47D1-BCE7-D7F09824B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80" y="1389605"/>
            <a:ext cx="9534729" cy="46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23672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014889" y="-137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</a:rPr>
              <a:t>Mouse</a:t>
            </a:r>
            <a:r>
              <a:rPr lang="ko-KR" altLang="en-US" sz="4000" dirty="0">
                <a:solidFill>
                  <a:schemeClr val="bg1"/>
                </a:solidFill>
              </a:rPr>
              <a:t> 시점 변환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D9DFE2-F159-4DE7-8376-AB5449901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86" y="1542683"/>
            <a:ext cx="108108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11298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487791" y="-152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solidFill>
                  <a:schemeClr val="bg1"/>
                </a:solidFill>
              </a:rPr>
              <a:t>대화창</a:t>
            </a:r>
            <a:r>
              <a:rPr lang="ko-KR" altLang="en-US" sz="4000" dirty="0">
                <a:solidFill>
                  <a:schemeClr val="bg1"/>
                </a:solidFill>
              </a:rPr>
              <a:t>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B1C345-1C4F-42D5-9C2B-21818B0CB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860" y="1325187"/>
            <a:ext cx="8566255" cy="49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46759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487791" y="-1542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>
                <a:solidFill>
                  <a:schemeClr val="bg1"/>
                </a:solidFill>
              </a:rPr>
              <a:t>대화창</a:t>
            </a:r>
            <a:r>
              <a:rPr lang="ko-KR" altLang="en-US" sz="4000" dirty="0">
                <a:solidFill>
                  <a:schemeClr val="bg1"/>
                </a:solidFill>
              </a:rPr>
              <a:t> 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051E7E-A623-477D-872A-1C98F8CE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74" y="1292502"/>
            <a:ext cx="10395009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98251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487791" y="-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>
                <a:solidFill>
                  <a:schemeClr val="bg1"/>
                </a:solidFill>
              </a:rPr>
              <a:t>대화창</a:t>
            </a:r>
            <a:r>
              <a:rPr lang="ko-KR" altLang="en-US" sz="4000" dirty="0">
                <a:solidFill>
                  <a:schemeClr val="bg1"/>
                </a:solidFill>
              </a:rPr>
              <a:t>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955A02-4448-4847-9F43-5806B7C2E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21" y="1609725"/>
            <a:ext cx="7640861" cy="46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4128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94095" y="1602992"/>
            <a:ext cx="2403810" cy="63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b="1" dirty="0"/>
              <a:t> SYNOPSYS</a:t>
            </a:r>
            <a:endParaRPr lang="en-US" altLang="ko-KR" sz="2400" b="1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8273" y="-165323"/>
            <a:ext cx="9448799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FFF00"/>
                </a:solidFill>
              </a:rPr>
              <a:t>RE</a:t>
            </a:r>
            <a:r>
              <a:rPr lang="en-US" altLang="ko-KR" sz="4000" dirty="0">
                <a:solidFill>
                  <a:schemeClr val="bg1"/>
                </a:solidFill>
              </a:rPr>
              <a:t>VISION </a:t>
            </a:r>
            <a:r>
              <a:rPr lang="ko-KR" altLang="en-US" sz="4000" dirty="0">
                <a:solidFill>
                  <a:schemeClr val="bg1"/>
                </a:solidFill>
              </a:rPr>
              <a:t>이란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FE2EB-B302-4E17-AFAA-88765126C569}"/>
              </a:ext>
            </a:extLst>
          </p:cNvPr>
          <p:cNvSpPr txBox="1"/>
          <p:nvPr/>
        </p:nvSpPr>
        <p:spPr>
          <a:xfrm>
            <a:off x="985439" y="2690336"/>
            <a:ext cx="103925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부상당한 주인공은 기억상실의 상태로 깨어난다</a:t>
            </a:r>
            <a:r>
              <a:rPr lang="en-US" altLang="ko-KR" b="1" dirty="0"/>
              <a:t>. </a:t>
            </a:r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b="1" dirty="0"/>
              <a:t>옆 마을은 </a:t>
            </a:r>
            <a:r>
              <a:rPr lang="ko-KR" altLang="en-US" b="1" dirty="0" err="1"/>
              <a:t>그리폰</a:t>
            </a:r>
            <a:r>
              <a:rPr lang="en-US" altLang="ko-KR" b="1" dirty="0"/>
              <a:t>(</a:t>
            </a:r>
            <a:r>
              <a:rPr lang="ko-KR" altLang="en-US" b="1" dirty="0"/>
              <a:t>보스 몬스터</a:t>
            </a:r>
            <a:r>
              <a:rPr lang="en-US" altLang="ko-KR" b="1" dirty="0"/>
              <a:t>)</a:t>
            </a:r>
            <a:r>
              <a:rPr lang="ko-KR" altLang="en-US" b="1" dirty="0"/>
              <a:t>으로 인해 폐허가 된 상태이다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b="1" dirty="0"/>
              <a:t>옆 마을이 파괴된 사건을 조사하면서</a:t>
            </a:r>
            <a:r>
              <a:rPr lang="en-US" altLang="ko-KR" b="1" dirty="0"/>
              <a:t>, </a:t>
            </a:r>
            <a:r>
              <a:rPr lang="ko-KR" altLang="en-US" b="1" dirty="0"/>
              <a:t>사람들은 </a:t>
            </a:r>
            <a:r>
              <a:rPr lang="ko-KR" altLang="en-US" b="1" dirty="0" err="1"/>
              <a:t>그리폰이</a:t>
            </a:r>
            <a:r>
              <a:rPr lang="ko-KR" altLang="en-US" b="1" dirty="0"/>
              <a:t> 불로 된 동굴 안에 산다는 것을 알게 되고</a:t>
            </a:r>
            <a:endParaRPr lang="en-US" altLang="ko-KR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b="1" dirty="0"/>
              <a:t>그 서식처에는 매우 희귀한 광물인 크리스탈도 있다는 것을 알게 된다</a:t>
            </a:r>
            <a:r>
              <a:rPr lang="en-US" altLang="ko-KR" b="1" dirty="0"/>
              <a:t>. </a:t>
            </a:r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b="1" dirty="0"/>
              <a:t>마을 사람들은 </a:t>
            </a:r>
            <a:r>
              <a:rPr lang="ko-KR" altLang="en-US" b="1" dirty="0" err="1"/>
              <a:t>크리스탈에</a:t>
            </a:r>
            <a:r>
              <a:rPr lang="ko-KR" altLang="en-US" b="1" dirty="0"/>
              <a:t> 대한 욕심으로 토벌대를 조직하여 그곳으로 모험을 떠나는데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sz="1200" b="1" dirty="0"/>
              <a:t> </a:t>
            </a:r>
          </a:p>
          <a:p>
            <a:pPr algn="ctr"/>
            <a:r>
              <a:rPr lang="ko-KR" altLang="en-US" b="1" dirty="0"/>
              <a:t>이에 주인공도 참여하며 게임이 진행된다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8860700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887682" y="-168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캐릭터 </a:t>
            </a:r>
            <a:r>
              <a:rPr lang="en-US" altLang="ko-KR" sz="4000" dirty="0">
                <a:solidFill>
                  <a:schemeClr val="bg1"/>
                </a:solidFill>
              </a:rPr>
              <a:t>UI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4B842-B992-4DFD-920A-6E36B09ED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448846"/>
            <a:ext cx="7903948" cy="36577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E6F07D-083D-4AAA-A42F-C431B967D165}"/>
              </a:ext>
            </a:extLst>
          </p:cNvPr>
          <p:cNvSpPr txBox="1"/>
          <p:nvPr/>
        </p:nvSpPr>
        <p:spPr>
          <a:xfrm>
            <a:off x="783391" y="5339277"/>
            <a:ext cx="11194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캐릭터의 정보를 숫자로 표시하는 것은 정확한 수치이지만</a:t>
            </a:r>
            <a:r>
              <a:rPr lang="en-US" altLang="ko-KR" dirty="0"/>
              <a:t>, </a:t>
            </a:r>
            <a:r>
              <a:rPr lang="ko-KR" altLang="en-US" dirty="0"/>
              <a:t>몰입감을 저해한다</a:t>
            </a:r>
            <a:r>
              <a:rPr lang="en-US" altLang="ko-KR" dirty="0"/>
              <a:t>. </a:t>
            </a:r>
            <a:r>
              <a:rPr lang="ko-KR" altLang="en-US" dirty="0"/>
              <a:t>캐릭터의 중요한 정보인 </a:t>
            </a:r>
            <a:endParaRPr lang="en-US" altLang="ko-KR" dirty="0"/>
          </a:p>
          <a:p>
            <a:r>
              <a:rPr lang="en-US" altLang="ko-KR" dirty="0"/>
              <a:t>Health Point(</a:t>
            </a:r>
            <a:r>
              <a:rPr lang="ko-KR" altLang="en-US" dirty="0"/>
              <a:t>체력</a:t>
            </a:r>
            <a:r>
              <a:rPr lang="en-US" altLang="ko-KR" dirty="0"/>
              <a:t>)</a:t>
            </a:r>
            <a:r>
              <a:rPr lang="ko-KR" altLang="en-US" dirty="0"/>
              <a:t>등의 정보는 </a:t>
            </a:r>
            <a:r>
              <a:rPr lang="en-US" altLang="ko-KR" dirty="0"/>
              <a:t>Interface</a:t>
            </a:r>
            <a:r>
              <a:rPr lang="ko-KR" altLang="en-US" dirty="0"/>
              <a:t>화 하여 그림으로 표현하는게 좋다</a:t>
            </a:r>
            <a:r>
              <a:rPr lang="en-US" altLang="ko-KR" dirty="0"/>
              <a:t>. </a:t>
            </a:r>
            <a:r>
              <a:rPr lang="ko-KR" altLang="en-US" dirty="0"/>
              <a:t>좌측 하단에는 작은 지도인</a:t>
            </a:r>
            <a:endParaRPr lang="en-US" altLang="ko-KR" dirty="0"/>
          </a:p>
          <a:p>
            <a:r>
              <a:rPr lang="ko-KR" altLang="en-US" dirty="0" err="1"/>
              <a:t>미니맵이</a:t>
            </a:r>
            <a:r>
              <a:rPr lang="ko-KR" altLang="en-US" dirty="0"/>
              <a:t> 표시되어 있고</a:t>
            </a:r>
            <a:r>
              <a:rPr lang="en-US" altLang="ko-KR" dirty="0"/>
              <a:t>, </a:t>
            </a:r>
            <a:r>
              <a:rPr lang="ko-KR" altLang="en-US" dirty="0"/>
              <a:t>스킬</a:t>
            </a:r>
            <a:r>
              <a:rPr lang="en-US" altLang="ko-KR" dirty="0"/>
              <a:t>(</a:t>
            </a:r>
            <a:r>
              <a:rPr lang="ko-KR" altLang="en-US" dirty="0"/>
              <a:t>기술</a:t>
            </a:r>
            <a:r>
              <a:rPr lang="en-US" altLang="ko-KR" dirty="0"/>
              <a:t>)</a:t>
            </a:r>
            <a:r>
              <a:rPr lang="ko-KR" altLang="en-US" dirty="0"/>
              <a:t>창을 통해 내가 사용할 기술들을 </a:t>
            </a:r>
            <a:r>
              <a:rPr lang="ko-KR" altLang="en-US" dirty="0" err="1"/>
              <a:t>퀵</a:t>
            </a:r>
            <a:r>
              <a:rPr lang="ko-KR" altLang="en-US" dirty="0"/>
              <a:t> 슬롯에 넣어 사용하도록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1261021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884606" y="-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상호 작용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CDEBA1-6302-4ABE-920E-F89B6AAAC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22" y="1325563"/>
            <a:ext cx="8882527" cy="39356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6E2798-9692-455B-B300-8EB42734BB4F}"/>
              </a:ext>
            </a:extLst>
          </p:cNvPr>
          <p:cNvSpPr txBox="1"/>
          <p:nvPr/>
        </p:nvSpPr>
        <p:spPr>
          <a:xfrm>
            <a:off x="421972" y="5513400"/>
            <a:ext cx="11010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앞서 만든 몬스터와 캐릭터 사이의 상호작용에 대한 영상이다</a:t>
            </a:r>
            <a:r>
              <a:rPr lang="en-US" altLang="ko-KR" dirty="0"/>
              <a:t>. </a:t>
            </a:r>
            <a:r>
              <a:rPr lang="ko-KR" altLang="en-US" dirty="0"/>
              <a:t>앞에서 만든 코드들만으로는 부족하고</a:t>
            </a:r>
            <a:endParaRPr lang="en-US" altLang="ko-KR" dirty="0"/>
          </a:p>
          <a:p>
            <a:r>
              <a:rPr lang="ko-KR" altLang="en-US" dirty="0"/>
              <a:t>몬스터와 캐릭터가 닿았을 경우</a:t>
            </a:r>
            <a:r>
              <a:rPr lang="en-US" altLang="ko-KR" dirty="0"/>
              <a:t>, </a:t>
            </a:r>
            <a:r>
              <a:rPr lang="ko-KR" altLang="en-US" dirty="0"/>
              <a:t>누가 누구에게 먼저 의도를 가지고 공격을 했는지</a:t>
            </a:r>
            <a:r>
              <a:rPr lang="en-US" altLang="ko-KR" dirty="0"/>
              <a:t>, </a:t>
            </a:r>
            <a:r>
              <a:rPr lang="ko-KR" altLang="en-US" dirty="0"/>
              <a:t>서로의 공격력과</a:t>
            </a:r>
            <a:br>
              <a:rPr lang="en-US" altLang="ko-KR" dirty="0"/>
            </a:br>
            <a:r>
              <a:rPr lang="en-US" altLang="ko-KR" dirty="0"/>
              <a:t>Health Point(</a:t>
            </a:r>
            <a:r>
              <a:rPr lang="ko-KR" altLang="en-US" dirty="0"/>
              <a:t>체력</a:t>
            </a:r>
            <a:r>
              <a:rPr lang="en-US" altLang="ko-KR" dirty="0"/>
              <a:t>)</a:t>
            </a:r>
            <a:r>
              <a:rPr lang="ko-KR" altLang="en-US" dirty="0"/>
              <a:t>은 얼마나 되는지</a:t>
            </a:r>
            <a:r>
              <a:rPr lang="en-US" altLang="ko-KR" dirty="0"/>
              <a:t>, </a:t>
            </a:r>
            <a:r>
              <a:rPr lang="ko-KR" altLang="en-US" dirty="0"/>
              <a:t>그냥 공격이 아니라 기술을 사용하는지</a:t>
            </a:r>
            <a:r>
              <a:rPr lang="en-US" altLang="ko-KR" dirty="0"/>
              <a:t>, </a:t>
            </a:r>
            <a:r>
              <a:rPr lang="ko-KR" altLang="en-US" dirty="0"/>
              <a:t>전부 분기를 만들어 놓는다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934774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699900" y="-133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시연 영상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2ABDB-F691-49C0-9812-D78BF0760CAB}"/>
              </a:ext>
            </a:extLst>
          </p:cNvPr>
          <p:cNvSpPr txBox="1"/>
          <p:nvPr/>
        </p:nvSpPr>
        <p:spPr>
          <a:xfrm>
            <a:off x="2974754" y="3320176"/>
            <a:ext cx="719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https://www.youtube.com/watch?v=ruyiLo79qhc&amp;feature=youtu.be</a:t>
            </a:r>
            <a:endParaRPr lang="ko-KR" altLang="en-US" dirty="0"/>
          </a:p>
        </p:txBody>
      </p:sp>
      <p:pic>
        <p:nvPicPr>
          <p:cNvPr id="3" name="온라인 미디어 2" title="Lost Dark 중간평가 시연영상">
            <a:hlinkClick r:id="" action="ppaction://media"/>
            <a:extLst>
              <a:ext uri="{FF2B5EF4-FFF2-40B4-BE49-F238E27FC236}">
                <a16:creationId xmlns:a16="http://schemas.microsoft.com/office/drawing/2014/main" id="{DBAEB44B-0633-48BF-99C2-9C0A2C4AC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42152" y="1386161"/>
            <a:ext cx="10016395" cy="49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85272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699900" y="-133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배경 기술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9DF0D-E8F6-4DF8-BE21-CBE12B16E1DC}"/>
              </a:ext>
            </a:extLst>
          </p:cNvPr>
          <p:cNvSpPr txBox="1"/>
          <p:nvPr/>
        </p:nvSpPr>
        <p:spPr>
          <a:xfrm>
            <a:off x="995068" y="1362813"/>
            <a:ext cx="105516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C++</a:t>
            </a:r>
            <a:r>
              <a:rPr lang="ko-KR" altLang="en-US" b="1" dirty="0"/>
              <a:t>과 자료구조</a:t>
            </a:r>
            <a:r>
              <a:rPr lang="en-US" altLang="ko-KR" b="1" dirty="0"/>
              <a:t>, </a:t>
            </a:r>
            <a:r>
              <a:rPr lang="ko-KR" altLang="en-US" b="1" dirty="0"/>
              <a:t>알고리즘에 대한 이해 </a:t>
            </a:r>
            <a:r>
              <a:rPr lang="en-US" altLang="ko-KR" b="1" dirty="0"/>
              <a:t>( </a:t>
            </a:r>
            <a:r>
              <a:rPr lang="ko-KR" altLang="en-US" b="1" dirty="0"/>
              <a:t>프로그래머 </a:t>
            </a:r>
            <a:r>
              <a:rPr lang="en-US" altLang="ko-KR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기본적으로 </a:t>
            </a:r>
            <a:r>
              <a:rPr lang="en-US" altLang="ko-KR" sz="1600" dirty="0"/>
              <a:t>Unreal</a:t>
            </a:r>
            <a:r>
              <a:rPr lang="ko-KR" altLang="en-US" sz="1600" dirty="0"/>
              <a:t> </a:t>
            </a:r>
            <a:r>
              <a:rPr lang="en-US" altLang="ko-KR" sz="1600" dirty="0"/>
              <a:t>Engine</a:t>
            </a:r>
            <a:r>
              <a:rPr lang="ko-KR" altLang="en-US" sz="1600" dirty="0"/>
              <a:t>은 </a:t>
            </a:r>
            <a:r>
              <a:rPr lang="en-US" altLang="ko-KR" sz="1600" dirty="0"/>
              <a:t>C++</a:t>
            </a:r>
            <a:r>
              <a:rPr lang="ko-KR" altLang="en-US" sz="1600" dirty="0"/>
              <a:t>을 기반으로 프로그래밍 하게 되어있다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캐릭터를 움직이고 몬스터를</a:t>
            </a:r>
            <a:endParaRPr lang="en-US" altLang="ko-KR" sz="1600" dirty="0"/>
          </a:p>
          <a:p>
            <a:r>
              <a:rPr lang="ko-KR" altLang="en-US" sz="1600" dirty="0"/>
              <a:t>캐릭터의 행동에 따라 반응하게 하는 과정들은 자료구조와 알고리즘에 대한 이해가 없으면 쉽게 만들기가 어렵다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BF66BB-1835-4A93-A37F-BE72CF67C844}"/>
              </a:ext>
            </a:extLst>
          </p:cNvPr>
          <p:cNvSpPr txBox="1"/>
          <p:nvPr/>
        </p:nvSpPr>
        <p:spPr>
          <a:xfrm>
            <a:off x="979050" y="2375559"/>
            <a:ext cx="107340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Unreal Engine</a:t>
            </a:r>
            <a:r>
              <a:rPr lang="ko-KR" altLang="en-US" b="1" dirty="0"/>
              <a:t>과 </a:t>
            </a:r>
            <a:r>
              <a:rPr lang="en-US" altLang="ko-KR" b="1" dirty="0" err="1"/>
              <a:t>BluePrint</a:t>
            </a:r>
            <a:r>
              <a:rPr lang="ko-KR" altLang="en-US" b="1" dirty="0"/>
              <a:t>에 대한 이해 </a:t>
            </a:r>
            <a:r>
              <a:rPr lang="en-US" altLang="ko-KR" b="1" dirty="0"/>
              <a:t>( </a:t>
            </a:r>
            <a:r>
              <a:rPr lang="ko-KR" altLang="en-US" b="1" dirty="0"/>
              <a:t>게임 기획자 및 프로그래머 </a:t>
            </a:r>
            <a:r>
              <a:rPr lang="en-US" altLang="ko-KR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코드를 사용하긴 하지만 게임엔진 위에 코드를 빌드해서 사용하는 것이므로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엔진 자체에 대한 이해가 필요하다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그 중에서도 </a:t>
            </a:r>
            <a:r>
              <a:rPr lang="en-US" altLang="ko-KR" sz="1600" dirty="0" err="1"/>
              <a:t>BluePrint</a:t>
            </a:r>
            <a:r>
              <a:rPr lang="ko-KR" altLang="en-US" sz="1600" dirty="0"/>
              <a:t>는 </a:t>
            </a:r>
            <a:r>
              <a:rPr lang="en-US" altLang="ko-KR" sz="1600" dirty="0"/>
              <a:t>C++</a:t>
            </a:r>
            <a:r>
              <a:rPr lang="ko-KR" altLang="en-US" sz="1600" dirty="0"/>
              <a:t>코드를 </a:t>
            </a:r>
            <a:r>
              <a:rPr lang="ko-KR" altLang="en-US" sz="1600" dirty="0" err="1"/>
              <a:t>블럭화</a:t>
            </a:r>
            <a:r>
              <a:rPr lang="en-US" altLang="ko-KR" sz="1600" dirty="0"/>
              <a:t>(</a:t>
            </a:r>
            <a:r>
              <a:rPr lang="ko-KR" altLang="en-US" sz="1600" dirty="0"/>
              <a:t>노드화</a:t>
            </a:r>
            <a:r>
              <a:rPr lang="en-US" altLang="ko-KR" sz="1600" dirty="0"/>
              <a:t>)</a:t>
            </a:r>
            <a:r>
              <a:rPr lang="ko-KR" altLang="en-US" sz="1600" dirty="0"/>
              <a:t>해서 게임에서 쓰이는 명령어들을 찾아보기 쉽게 만들어 놓은</a:t>
            </a:r>
            <a:endParaRPr lang="en-US" altLang="ko-KR" sz="1600" dirty="0"/>
          </a:p>
          <a:p>
            <a:r>
              <a:rPr lang="ko-KR" altLang="en-US" sz="1600" dirty="0"/>
              <a:t>것이므로 반드시 각 노드의 기능과 노드 연결 과정에 대해 알고 있어야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0445D-4A3C-4F90-B340-209BB676CE88}"/>
              </a:ext>
            </a:extLst>
          </p:cNvPr>
          <p:cNvSpPr txBox="1"/>
          <p:nvPr/>
        </p:nvSpPr>
        <p:spPr>
          <a:xfrm>
            <a:off x="969674" y="3556664"/>
            <a:ext cx="1047030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 Animation</a:t>
            </a:r>
            <a:r>
              <a:rPr lang="ko-KR" altLang="en-US" b="1" dirty="0"/>
              <a:t>과 </a:t>
            </a:r>
            <a:r>
              <a:rPr lang="en-US" altLang="ko-KR" b="1" dirty="0" err="1"/>
              <a:t>Anim</a:t>
            </a:r>
            <a:r>
              <a:rPr lang="en-US" altLang="ko-KR" b="1" dirty="0"/>
              <a:t> </a:t>
            </a:r>
            <a:r>
              <a:rPr lang="en-US" altLang="ko-KR" b="1" dirty="0" err="1"/>
              <a:t>BluePrint</a:t>
            </a:r>
            <a:r>
              <a:rPr lang="en-US" altLang="ko-KR" b="1" dirty="0"/>
              <a:t>, </a:t>
            </a:r>
            <a:r>
              <a:rPr lang="en-US" altLang="ko-KR" b="1" dirty="0" err="1"/>
              <a:t>Anim</a:t>
            </a:r>
            <a:r>
              <a:rPr lang="en-US" altLang="ko-KR" b="1" dirty="0"/>
              <a:t> State Machine</a:t>
            </a:r>
            <a:r>
              <a:rPr lang="ko-KR" altLang="en-US" b="1" dirty="0"/>
              <a:t>에 대한 이해 </a:t>
            </a:r>
            <a:r>
              <a:rPr lang="en-US" altLang="ko-KR" b="1" dirty="0"/>
              <a:t>( Unreal </a:t>
            </a:r>
            <a:r>
              <a:rPr lang="ko-KR" altLang="en-US" b="1" dirty="0" err="1"/>
              <a:t>애니메이터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애니메이션은 디자이너가 만들어 주지만</a:t>
            </a:r>
            <a:r>
              <a:rPr lang="en-US" altLang="ko-KR" sz="1600" dirty="0"/>
              <a:t>, </a:t>
            </a:r>
            <a:r>
              <a:rPr lang="ko-KR" altLang="en-US" sz="1600" dirty="0"/>
              <a:t>만들어준 애니메이션을 어느 상황에서 어떨 때 출력이 되는지는</a:t>
            </a:r>
            <a:endParaRPr lang="en-US" altLang="ko-KR" sz="1600" dirty="0"/>
          </a:p>
          <a:p>
            <a:r>
              <a:rPr lang="ko-KR" altLang="en-US" sz="1600" dirty="0"/>
              <a:t>프로그래머가 정한다</a:t>
            </a:r>
            <a:r>
              <a:rPr lang="en-US" altLang="ko-KR" sz="1600" dirty="0"/>
              <a:t>. </a:t>
            </a:r>
            <a:r>
              <a:rPr lang="ko-KR" altLang="en-US" sz="1600" dirty="0"/>
              <a:t>그 애니메이션 과정들을 </a:t>
            </a:r>
            <a:r>
              <a:rPr lang="en-US" altLang="ko-KR" sz="1600" dirty="0" err="1"/>
              <a:t>Anim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BluePrint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Anim</a:t>
            </a:r>
            <a:r>
              <a:rPr lang="en-US" altLang="ko-KR" sz="1600" dirty="0"/>
              <a:t> State Machine</a:t>
            </a:r>
            <a:r>
              <a:rPr lang="ko-KR" altLang="en-US" sz="1600" dirty="0"/>
              <a:t>을 통해 정한다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예를들어</a:t>
            </a:r>
            <a:endParaRPr lang="en-US" altLang="ko-KR" sz="1600" dirty="0"/>
          </a:p>
          <a:p>
            <a:r>
              <a:rPr lang="en-US" altLang="ko-KR" sz="1600" dirty="0" err="1"/>
              <a:t>Anim</a:t>
            </a:r>
            <a:r>
              <a:rPr lang="en-US" altLang="ko-KR" sz="1600" dirty="0"/>
              <a:t> State Machine</a:t>
            </a:r>
            <a:r>
              <a:rPr lang="ko-KR" altLang="en-US" sz="1600" dirty="0"/>
              <a:t>을 통해 가만히</a:t>
            </a:r>
            <a:r>
              <a:rPr lang="en-US" altLang="ko-KR" sz="1600" dirty="0"/>
              <a:t>(idle), </a:t>
            </a:r>
            <a:r>
              <a:rPr lang="ko-KR" altLang="en-US" sz="1600" dirty="0"/>
              <a:t>걷기</a:t>
            </a:r>
            <a:r>
              <a:rPr lang="en-US" altLang="ko-KR" sz="1600" dirty="0"/>
              <a:t>(walk), </a:t>
            </a:r>
            <a:r>
              <a:rPr lang="ko-KR" altLang="en-US" sz="1600" dirty="0"/>
              <a:t>뛰기</a:t>
            </a:r>
            <a:r>
              <a:rPr lang="en-US" altLang="ko-KR" sz="1600" dirty="0"/>
              <a:t>(run) </a:t>
            </a:r>
            <a:r>
              <a:rPr lang="ko-KR" altLang="en-US" sz="1600" dirty="0"/>
              <a:t>상태를 만들고 해당 동작들에 애니메이션을 연결</a:t>
            </a:r>
            <a:br>
              <a:rPr lang="en-US" altLang="ko-KR" sz="1600" dirty="0"/>
            </a:br>
            <a:r>
              <a:rPr lang="ko-KR" altLang="en-US" sz="1600" dirty="0"/>
              <a:t>한 다음</a:t>
            </a:r>
            <a:r>
              <a:rPr lang="en-US" altLang="ko-KR" sz="1600" dirty="0"/>
              <a:t>, </a:t>
            </a:r>
            <a:r>
              <a:rPr lang="ko-KR" altLang="en-US" sz="1600" dirty="0"/>
              <a:t>걷기 뛰기 가만히 상태에서 공격이나 방어를 </a:t>
            </a:r>
            <a:r>
              <a:rPr lang="ko-KR" altLang="en-US" sz="1600" dirty="0" err="1"/>
              <a:t>하게되면</a:t>
            </a:r>
            <a:r>
              <a:rPr lang="ko-KR" altLang="en-US" sz="1600" dirty="0"/>
              <a:t> </a:t>
            </a:r>
            <a:r>
              <a:rPr lang="en-US" altLang="ko-KR" sz="1600" dirty="0" err="1"/>
              <a:t>Anim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BluePrint</a:t>
            </a:r>
            <a:r>
              <a:rPr lang="ko-KR" altLang="en-US" sz="1600" dirty="0"/>
              <a:t>에 분기점을 만들어 두어</a:t>
            </a:r>
            <a:r>
              <a:rPr lang="en-US" altLang="ko-KR" sz="1600" dirty="0"/>
              <a:t>, </a:t>
            </a:r>
            <a:r>
              <a:rPr lang="ko-KR" altLang="en-US" sz="1600" dirty="0"/>
              <a:t>해당 </a:t>
            </a:r>
            <a:br>
              <a:rPr lang="en-US" altLang="ko-KR" sz="1600" dirty="0"/>
            </a:br>
            <a:r>
              <a:rPr lang="ko-KR" altLang="en-US" sz="1600" dirty="0"/>
              <a:t>애니메이션들을 연결한다</a:t>
            </a:r>
            <a:r>
              <a:rPr lang="en-US" altLang="ko-KR" sz="1600" dirty="0"/>
              <a:t>. </a:t>
            </a:r>
            <a:r>
              <a:rPr lang="ko-KR" altLang="en-US" sz="1600" dirty="0"/>
              <a:t>그렇게 하면 걸으면서 공격</a:t>
            </a:r>
            <a:r>
              <a:rPr lang="en-US" altLang="ko-KR" sz="1600" dirty="0"/>
              <a:t>, </a:t>
            </a:r>
            <a:r>
              <a:rPr lang="ko-KR" altLang="en-US" sz="1600" dirty="0"/>
              <a:t>뛰면서 공격 등의 애니메이션이 겹치지 않고 실행된다</a:t>
            </a:r>
            <a:r>
              <a:rPr lang="en-US" altLang="ko-KR" sz="16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4616EC-D64F-4447-B98D-BE3E88E0555E}"/>
              </a:ext>
            </a:extLst>
          </p:cNvPr>
          <p:cNvSpPr txBox="1"/>
          <p:nvPr/>
        </p:nvSpPr>
        <p:spPr>
          <a:xfrm>
            <a:off x="969674" y="5200660"/>
            <a:ext cx="11056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 User Interface</a:t>
            </a:r>
            <a:r>
              <a:rPr lang="ko-KR" altLang="en-US" b="1" dirty="0"/>
              <a:t>와 </a:t>
            </a:r>
            <a:r>
              <a:rPr lang="en-US" altLang="ko-KR" b="1" dirty="0"/>
              <a:t>Widget </a:t>
            </a:r>
            <a:r>
              <a:rPr lang="en-US" altLang="ko-KR" b="1" dirty="0" err="1"/>
              <a:t>BluePrint</a:t>
            </a:r>
            <a:r>
              <a:rPr lang="ko-KR" altLang="en-US" b="1" dirty="0"/>
              <a:t>에 대한 이해 </a:t>
            </a:r>
            <a:r>
              <a:rPr lang="en-US" altLang="ko-KR" b="1" dirty="0"/>
              <a:t>( UI </a:t>
            </a:r>
            <a:r>
              <a:rPr lang="ko-KR" altLang="en-US" b="1" dirty="0"/>
              <a:t>디자이너 및 개발자 </a:t>
            </a:r>
            <a:r>
              <a:rPr lang="en-US" altLang="ko-KR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게임은 외적인 요소가 매우 중요하다</a:t>
            </a:r>
            <a:r>
              <a:rPr lang="en-US" altLang="ko-KR" sz="1600" dirty="0"/>
              <a:t>. </a:t>
            </a:r>
            <a:r>
              <a:rPr lang="ko-KR" altLang="en-US" sz="1600" dirty="0"/>
              <a:t>변수로 </a:t>
            </a:r>
            <a:r>
              <a:rPr lang="en-US" altLang="ko-KR" sz="1600" dirty="0"/>
              <a:t>Health Point 1000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만들어봤자</a:t>
            </a:r>
            <a:r>
              <a:rPr lang="en-US" altLang="ko-KR" sz="1600" dirty="0"/>
              <a:t>, </a:t>
            </a:r>
            <a:r>
              <a:rPr lang="ko-KR" altLang="en-US" sz="1600" dirty="0"/>
              <a:t>사람들이 직관적으로 느끼기에는</a:t>
            </a:r>
            <a:endParaRPr lang="en-US" altLang="ko-KR" sz="1600" dirty="0"/>
          </a:p>
          <a:p>
            <a:r>
              <a:rPr lang="ko-KR" altLang="en-US" sz="1600" dirty="0"/>
              <a:t>충분하지 않다</a:t>
            </a:r>
            <a:r>
              <a:rPr lang="en-US" altLang="ko-KR" sz="1600" dirty="0"/>
              <a:t>. </a:t>
            </a:r>
            <a:r>
              <a:rPr lang="ko-KR" altLang="en-US" sz="1600" dirty="0"/>
              <a:t>그래서 </a:t>
            </a:r>
            <a:r>
              <a:rPr lang="en-US" altLang="ko-KR" sz="1600" dirty="0"/>
              <a:t>UI </a:t>
            </a:r>
            <a:r>
              <a:rPr lang="ko-KR" altLang="en-US" sz="1600" dirty="0"/>
              <a:t>디자이너가 게임 분위기에 맞게 인터페이스를 디자인하고</a:t>
            </a:r>
            <a:r>
              <a:rPr lang="en-US" altLang="ko-KR" sz="1600" dirty="0"/>
              <a:t>, </a:t>
            </a:r>
            <a:r>
              <a:rPr lang="ko-KR" altLang="en-US" sz="1600" dirty="0"/>
              <a:t>개발자가 디자인 된 인터페이스를</a:t>
            </a:r>
            <a:endParaRPr lang="en-US" altLang="ko-KR" sz="1600" dirty="0"/>
          </a:p>
          <a:p>
            <a:r>
              <a:rPr lang="ko-KR" altLang="en-US" sz="1600" dirty="0"/>
              <a:t>프로그래밍한 변수들에 연결해주어 변수의 값들이 그림으로 표현이 되게끔 프로그래밍을 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34816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699900" y="-133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배경 기술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9DF0D-E8F6-4DF8-BE21-CBE12B16E1DC}"/>
              </a:ext>
            </a:extLst>
          </p:cNvPr>
          <p:cNvSpPr txBox="1"/>
          <p:nvPr/>
        </p:nvSpPr>
        <p:spPr>
          <a:xfrm>
            <a:off x="1015950" y="1526678"/>
            <a:ext cx="1094402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5.  Texture</a:t>
            </a:r>
            <a:r>
              <a:rPr lang="ko-KR" altLang="en-US" b="1" dirty="0"/>
              <a:t>와 </a:t>
            </a:r>
            <a:r>
              <a:rPr lang="en-US" altLang="ko-KR" b="1" dirty="0"/>
              <a:t>Material, Light </a:t>
            </a:r>
            <a:r>
              <a:rPr lang="ko-KR" altLang="en-US" b="1" dirty="0"/>
              <a:t>그리고 </a:t>
            </a:r>
            <a:r>
              <a:rPr lang="en-US" altLang="ko-KR" b="1" dirty="0"/>
              <a:t>Level Design</a:t>
            </a:r>
            <a:r>
              <a:rPr lang="ko-KR" altLang="en-US" b="1" dirty="0"/>
              <a:t>에 대한 이해 </a:t>
            </a:r>
            <a:r>
              <a:rPr lang="en-US" altLang="ko-KR" b="1" dirty="0"/>
              <a:t>( 3D </a:t>
            </a:r>
            <a:r>
              <a:rPr lang="ko-KR" altLang="en-US" b="1" dirty="0"/>
              <a:t>그래픽</a:t>
            </a:r>
            <a:r>
              <a:rPr lang="en-US" altLang="ko-KR" b="1" dirty="0"/>
              <a:t> &amp; </a:t>
            </a:r>
            <a:r>
              <a:rPr lang="ko-KR" altLang="en-US" b="1" dirty="0"/>
              <a:t>레벨 디자이너 </a:t>
            </a:r>
            <a:r>
              <a:rPr lang="en-US" altLang="ko-KR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게임은 글로 된 시나리오를 화면으로 출력해서 보여주는 결과물이다</a:t>
            </a:r>
            <a:r>
              <a:rPr lang="en-US" altLang="ko-KR" sz="1600" dirty="0"/>
              <a:t>. </a:t>
            </a:r>
            <a:r>
              <a:rPr lang="ko-KR" altLang="en-US" sz="1600" dirty="0"/>
              <a:t>시나리오에 따라 게임의 분위기가 정해지고</a:t>
            </a:r>
            <a:endParaRPr lang="en-US" altLang="ko-KR" sz="1600" dirty="0"/>
          </a:p>
          <a:p>
            <a:r>
              <a:rPr lang="ko-KR" altLang="en-US" sz="1600" dirty="0"/>
              <a:t>그에 따라 레벨</a:t>
            </a:r>
            <a:r>
              <a:rPr lang="en-US" altLang="ko-KR" sz="1600" dirty="0"/>
              <a:t>(</a:t>
            </a:r>
            <a:r>
              <a:rPr lang="ko-KR" altLang="en-US" sz="1600" dirty="0"/>
              <a:t>소위 </a:t>
            </a:r>
            <a:r>
              <a:rPr lang="en-US" altLang="ko-KR" sz="1600" dirty="0"/>
              <a:t>Map</a:t>
            </a:r>
            <a:r>
              <a:rPr lang="ko-KR" altLang="en-US" sz="1600" dirty="0"/>
              <a:t>이라고 부름</a:t>
            </a:r>
            <a:r>
              <a:rPr lang="en-US" altLang="ko-KR" sz="1600" dirty="0"/>
              <a:t>)</a:t>
            </a:r>
            <a:r>
              <a:rPr lang="ko-KR" altLang="en-US" sz="1600" dirty="0"/>
              <a:t>을 설계하여 플레이어가 활동할 세계를 만들어준다</a:t>
            </a:r>
            <a:r>
              <a:rPr lang="en-US" altLang="ko-KR" sz="1600" dirty="0"/>
              <a:t>. </a:t>
            </a:r>
            <a:r>
              <a:rPr lang="ko-KR" altLang="en-US" sz="1600" dirty="0"/>
              <a:t>내가 구축한 세계관이 무엇</a:t>
            </a:r>
            <a:br>
              <a:rPr lang="en-US" altLang="ko-KR" sz="1600" dirty="0"/>
            </a:br>
            <a:r>
              <a:rPr lang="ko-KR" altLang="en-US" sz="1600" dirty="0"/>
              <a:t>이냐에 따라 게임의 분위기가 달라지고</a:t>
            </a:r>
            <a:r>
              <a:rPr lang="en-US" altLang="ko-KR" sz="1600" dirty="0"/>
              <a:t>, Light</a:t>
            </a:r>
            <a:r>
              <a:rPr lang="ko-KR" altLang="en-US" sz="1600" dirty="0"/>
              <a:t>의 색이나 밝기가 달라지며</a:t>
            </a:r>
            <a:r>
              <a:rPr lang="en-US" altLang="ko-KR" sz="1600" dirty="0"/>
              <a:t>, </a:t>
            </a:r>
            <a:r>
              <a:rPr lang="ko-KR" altLang="en-US" sz="1600" dirty="0"/>
              <a:t>집이냐 밖이나 해변이냐 에 따라 화면의</a:t>
            </a:r>
            <a:endParaRPr lang="en-US" altLang="ko-KR" sz="1600" dirty="0"/>
          </a:p>
          <a:p>
            <a:r>
              <a:rPr lang="ko-KR" altLang="en-US" sz="1600" dirty="0"/>
              <a:t>질감을 달리 해야 한다</a:t>
            </a:r>
            <a:r>
              <a:rPr lang="en-US" altLang="ko-KR" sz="1600" dirty="0"/>
              <a:t>. Ultraviolet</a:t>
            </a:r>
            <a:r>
              <a:rPr lang="ko-KR" altLang="en-US" sz="1600" dirty="0"/>
              <a:t>의 강도</a:t>
            </a:r>
            <a:r>
              <a:rPr lang="en-US" altLang="ko-KR" sz="1600" dirty="0"/>
              <a:t>, </a:t>
            </a:r>
            <a:r>
              <a:rPr lang="ko-KR" altLang="en-US" sz="1600" dirty="0"/>
              <a:t>특정 질감과 특정 질감을 적절히 배합하거나</a:t>
            </a:r>
            <a:r>
              <a:rPr lang="en-US" altLang="ko-KR" sz="1600" dirty="0"/>
              <a:t>, </a:t>
            </a:r>
            <a:r>
              <a:rPr lang="ko-KR" altLang="en-US" sz="1600" dirty="0"/>
              <a:t>광택에 따라 </a:t>
            </a:r>
            <a:r>
              <a:rPr lang="en-US" altLang="ko-KR" sz="1600" dirty="0" err="1"/>
              <a:t>Metalic</a:t>
            </a:r>
            <a:r>
              <a:rPr lang="en-US" altLang="ko-KR" sz="1600" dirty="0"/>
              <a:t> </a:t>
            </a:r>
            <a:r>
              <a:rPr lang="ko-KR" altLang="en-US" sz="1600" dirty="0"/>
              <a:t>값을 </a:t>
            </a:r>
            <a:endParaRPr lang="en-US" altLang="ko-KR" sz="1600" dirty="0"/>
          </a:p>
          <a:p>
            <a:r>
              <a:rPr lang="ko-KR" altLang="en-US" sz="1600" dirty="0"/>
              <a:t>추가하기도 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 외에 </a:t>
            </a:r>
            <a:r>
              <a:rPr lang="en-US" altLang="ko-KR" sz="1600" dirty="0"/>
              <a:t>normal, roughness, opacity, refraction</a:t>
            </a:r>
            <a:r>
              <a:rPr lang="ko-KR" altLang="en-US" sz="1600" dirty="0"/>
              <a:t> 등의 값을 주어 새로운 질감을 만들어내 적용한다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0445D-4A3C-4F90-B340-209BB676CE88}"/>
              </a:ext>
            </a:extLst>
          </p:cNvPr>
          <p:cNvSpPr txBox="1"/>
          <p:nvPr/>
        </p:nvSpPr>
        <p:spPr>
          <a:xfrm>
            <a:off x="969674" y="3363459"/>
            <a:ext cx="111799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6.  Cinematic Sequencer,</a:t>
            </a:r>
            <a:r>
              <a:rPr lang="ko-KR" altLang="en-US" b="1" dirty="0"/>
              <a:t> </a:t>
            </a:r>
            <a:r>
              <a:rPr lang="en-US" altLang="ko-KR" b="1" dirty="0" err="1"/>
              <a:t>Matine</a:t>
            </a:r>
            <a:r>
              <a:rPr lang="ko-KR" altLang="en-US" b="1" dirty="0"/>
              <a:t>에 대한 이해</a:t>
            </a:r>
            <a:r>
              <a:rPr lang="en-US" altLang="ko-KR" b="1" dirty="0"/>
              <a:t> ( </a:t>
            </a:r>
            <a:r>
              <a:rPr lang="ko-KR" altLang="en-US" b="1" dirty="0"/>
              <a:t>연출 디자이너 </a:t>
            </a:r>
            <a:r>
              <a:rPr lang="en-US" altLang="ko-KR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게임은 유저가 직접 플레이하여 진행하는 프로그램이다</a:t>
            </a:r>
            <a:r>
              <a:rPr lang="en-US" altLang="ko-KR" sz="1600" dirty="0"/>
              <a:t>. </a:t>
            </a:r>
            <a:r>
              <a:rPr lang="ko-KR" altLang="en-US" sz="1600" dirty="0"/>
              <a:t>유저가 몰입하여 게임할 수 있게끔 만들어주는 여러 작업</a:t>
            </a:r>
            <a:endParaRPr lang="en-US" altLang="ko-KR" sz="1600" dirty="0"/>
          </a:p>
          <a:p>
            <a:r>
              <a:rPr lang="ko-KR" altLang="en-US" sz="1600" dirty="0"/>
              <a:t>들이 있는데</a:t>
            </a:r>
            <a:r>
              <a:rPr lang="en-US" altLang="ko-KR" sz="1600" dirty="0"/>
              <a:t>, </a:t>
            </a:r>
            <a:r>
              <a:rPr lang="ko-KR" altLang="en-US" sz="1600" dirty="0"/>
              <a:t>그 중에서도 유저의 마음을 사로잡는 기술은 유저가 빠져들 수밖에 없게 만드는 영화같은 </a:t>
            </a:r>
            <a:r>
              <a:rPr lang="en-US" altLang="ko-KR" sz="1600" dirty="0"/>
              <a:t>‘</a:t>
            </a:r>
            <a:r>
              <a:rPr lang="ko-KR" altLang="en-US" sz="1600" dirty="0"/>
              <a:t>연출</a:t>
            </a:r>
            <a:r>
              <a:rPr lang="en-US" altLang="ko-KR" sz="1600" dirty="0"/>
              <a:t>’ </a:t>
            </a:r>
            <a:r>
              <a:rPr lang="ko-KR" altLang="en-US" sz="1600" dirty="0"/>
              <a:t>작업이다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위 기능들은 </a:t>
            </a:r>
            <a:r>
              <a:rPr lang="en-US" altLang="ko-KR" sz="1600" dirty="0"/>
              <a:t>Unreal</a:t>
            </a:r>
            <a:r>
              <a:rPr lang="ko-KR" altLang="en-US" sz="1600" dirty="0"/>
              <a:t>에서 제공하는 기능들인데</a:t>
            </a:r>
            <a:r>
              <a:rPr lang="en-US" altLang="ko-KR" sz="1600" dirty="0"/>
              <a:t>, </a:t>
            </a:r>
            <a:r>
              <a:rPr lang="ko-KR" altLang="en-US" sz="1600" dirty="0"/>
              <a:t>이미 만든 캐릭터와 주변 인물들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몬스터와 레벨</a:t>
            </a:r>
            <a:r>
              <a:rPr lang="en-US" altLang="ko-KR" sz="1600" dirty="0"/>
              <a:t>(Map)</a:t>
            </a:r>
            <a:r>
              <a:rPr lang="ko-KR" altLang="en-US" sz="1600" dirty="0"/>
              <a:t>을 이용해</a:t>
            </a:r>
            <a:endParaRPr lang="en-US" altLang="ko-KR" sz="1600" dirty="0"/>
          </a:p>
          <a:p>
            <a:r>
              <a:rPr lang="ko-KR" altLang="en-US" sz="1600" dirty="0"/>
              <a:t>마치 영화의 한 장면처럼 카메라를 이용해 촬영하고</a:t>
            </a:r>
            <a:r>
              <a:rPr lang="en-US" altLang="ko-KR" sz="1600" dirty="0"/>
              <a:t>, </a:t>
            </a:r>
            <a:r>
              <a:rPr lang="ko-KR" altLang="en-US" sz="1600" dirty="0"/>
              <a:t>캐릭터를 움직이며 특수한 효과</a:t>
            </a:r>
            <a:r>
              <a:rPr lang="en-US" altLang="ko-KR" sz="1600" dirty="0"/>
              <a:t>( </a:t>
            </a:r>
            <a:r>
              <a:rPr lang="ko-KR" altLang="en-US" sz="1600" dirty="0" err="1"/>
              <a:t>슬로우</a:t>
            </a:r>
            <a:r>
              <a:rPr lang="ko-KR" altLang="en-US" sz="1600" dirty="0"/>
              <a:t> 모션</a:t>
            </a:r>
            <a:r>
              <a:rPr lang="en-US" altLang="ko-KR" sz="1600" dirty="0"/>
              <a:t>, Fade in out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를</a:t>
            </a:r>
            <a:endParaRPr lang="en-US" altLang="ko-KR" sz="1600" dirty="0"/>
          </a:p>
          <a:p>
            <a:r>
              <a:rPr lang="ko-KR" altLang="en-US" sz="1600" dirty="0"/>
              <a:t>준다</a:t>
            </a:r>
            <a:r>
              <a:rPr lang="en-US" altLang="ko-KR" sz="1600" dirty="0"/>
              <a:t>. </a:t>
            </a:r>
            <a:r>
              <a:rPr lang="ko-KR" altLang="en-US" sz="1600" dirty="0"/>
              <a:t>게임의 몰입도는 매우 중요하기 때문에 </a:t>
            </a:r>
            <a:r>
              <a:rPr lang="en-US" altLang="ko-KR" sz="1600" dirty="0"/>
              <a:t>Cinematic </a:t>
            </a:r>
            <a:r>
              <a:rPr lang="ko-KR" altLang="en-US" sz="1600" dirty="0"/>
              <a:t>연출 디자이너가 따로 작업을 한다</a:t>
            </a:r>
            <a:r>
              <a:rPr lang="en-US" altLang="ko-KR" sz="16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4616EC-D64F-4447-B98D-BE3E88E0555E}"/>
              </a:ext>
            </a:extLst>
          </p:cNvPr>
          <p:cNvSpPr txBox="1"/>
          <p:nvPr/>
        </p:nvSpPr>
        <p:spPr>
          <a:xfrm>
            <a:off x="969674" y="5200660"/>
            <a:ext cx="1053365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7.  Machine Learning</a:t>
            </a:r>
            <a:r>
              <a:rPr lang="ko-KR" altLang="en-US" b="1" dirty="0"/>
              <a:t>과 </a:t>
            </a:r>
            <a:r>
              <a:rPr lang="en-US" altLang="ko-KR" b="1" dirty="0"/>
              <a:t>Artificial Intelligence </a:t>
            </a:r>
            <a:r>
              <a:rPr lang="ko-KR" altLang="en-US" b="1" dirty="0"/>
              <a:t>그리고 </a:t>
            </a:r>
            <a:r>
              <a:rPr lang="en-US" altLang="ko-KR" b="1" dirty="0"/>
              <a:t>Behavior Tree</a:t>
            </a:r>
            <a:r>
              <a:rPr lang="ko-KR" altLang="en-US" b="1" dirty="0"/>
              <a:t> </a:t>
            </a:r>
            <a:r>
              <a:rPr lang="en-US" altLang="ko-KR" b="1" dirty="0"/>
              <a:t>( AI</a:t>
            </a:r>
            <a:r>
              <a:rPr lang="ko-KR" altLang="en-US" b="1" dirty="0"/>
              <a:t> 개발자 </a:t>
            </a:r>
            <a:r>
              <a:rPr lang="en-US" altLang="ko-KR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게임에는 </a:t>
            </a:r>
            <a:r>
              <a:rPr lang="ko-KR" altLang="en-US" sz="1600" dirty="0" err="1"/>
              <a:t>플레이어외에</a:t>
            </a:r>
            <a:r>
              <a:rPr lang="ko-KR" altLang="en-US" sz="1600" dirty="0"/>
              <a:t> 게임 세상에서만 존재하는 </a:t>
            </a:r>
            <a:r>
              <a:rPr lang="ko-KR" altLang="en-US" sz="1600" dirty="0" err="1"/>
              <a:t>엑터들이</a:t>
            </a:r>
            <a:r>
              <a:rPr lang="ko-KR" altLang="en-US" sz="1600" dirty="0"/>
              <a:t> 있다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예를들어</a:t>
            </a:r>
            <a:r>
              <a:rPr lang="ko-KR" altLang="en-US" sz="1600" dirty="0"/>
              <a:t> 몬스터나 </a:t>
            </a:r>
            <a:r>
              <a:rPr lang="en-US" altLang="ko-KR" sz="1600" dirty="0"/>
              <a:t>NPC</a:t>
            </a:r>
            <a:r>
              <a:rPr lang="ko-KR" altLang="en-US" sz="1600" dirty="0"/>
              <a:t>와 같은 </a:t>
            </a:r>
            <a:r>
              <a:rPr lang="ko-KR" altLang="en-US" sz="1600" dirty="0" err="1"/>
              <a:t>엑터들은</a:t>
            </a:r>
            <a:endParaRPr lang="en-US" altLang="ko-KR" sz="1600" dirty="0"/>
          </a:p>
          <a:p>
            <a:r>
              <a:rPr lang="ko-KR" altLang="en-US" sz="1600" dirty="0"/>
              <a:t>플레이어가 조종하는게 아니라 게임상에서 특정 알고리즘들을 통해 행동을 하게 되어있다</a:t>
            </a:r>
            <a:r>
              <a:rPr lang="en-US" altLang="ko-KR" sz="1600" dirty="0"/>
              <a:t>. </a:t>
            </a:r>
            <a:r>
              <a:rPr lang="ko-KR" altLang="en-US" sz="1600" dirty="0"/>
              <a:t>단순하게 걷거나 뛰는</a:t>
            </a:r>
            <a:endParaRPr lang="en-US" altLang="ko-KR" sz="1600" dirty="0"/>
          </a:p>
          <a:p>
            <a:r>
              <a:rPr lang="ko-KR" altLang="en-US" sz="1600" dirty="0" err="1"/>
              <a:t>엑터들이</a:t>
            </a:r>
            <a:r>
              <a:rPr lang="ko-KR" altLang="en-US" sz="1600" dirty="0"/>
              <a:t> 있는 반면</a:t>
            </a:r>
            <a:r>
              <a:rPr lang="en-US" altLang="ko-KR" sz="1600" dirty="0"/>
              <a:t>, </a:t>
            </a:r>
            <a:r>
              <a:rPr lang="ko-KR" altLang="en-US" sz="1600" dirty="0"/>
              <a:t> 캐릭터의 행동에 따라 유기적으로 반응하는 </a:t>
            </a:r>
            <a:r>
              <a:rPr lang="ko-KR" altLang="en-US" sz="1600" dirty="0" err="1"/>
              <a:t>엑터들도</a:t>
            </a:r>
            <a:r>
              <a:rPr lang="ko-KR" altLang="en-US" sz="1600" dirty="0"/>
              <a:t> 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그때 인공지능 알고리즘들을</a:t>
            </a:r>
            <a:endParaRPr lang="en-US" altLang="ko-KR" sz="1600" dirty="0"/>
          </a:p>
          <a:p>
            <a:r>
              <a:rPr lang="ko-KR" altLang="en-US" sz="1600" dirty="0"/>
              <a:t>이용하여 </a:t>
            </a:r>
            <a:r>
              <a:rPr lang="en-US" altLang="ko-KR" sz="1600" dirty="0"/>
              <a:t>AI</a:t>
            </a:r>
            <a:r>
              <a:rPr lang="ko-KR" altLang="en-US" sz="1600" dirty="0"/>
              <a:t>를 구축한다</a:t>
            </a:r>
            <a:r>
              <a:rPr lang="en-US" altLang="ko-KR" sz="1600" dirty="0"/>
              <a:t>. Behavior Tree</a:t>
            </a:r>
            <a:r>
              <a:rPr lang="ko-KR" altLang="en-US" sz="1600" dirty="0"/>
              <a:t>는 </a:t>
            </a:r>
            <a:r>
              <a:rPr lang="en-US" altLang="ko-KR" sz="1600" dirty="0"/>
              <a:t>AI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노드화해서</a:t>
            </a:r>
            <a:r>
              <a:rPr lang="ko-KR" altLang="en-US" sz="1600" dirty="0"/>
              <a:t> 좀 더 쉽게 구현 가능하도록 만들어 주는 기능이다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171802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699900" y="-133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팀원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D6227E-FDFF-4D56-9B37-AA819BEA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52" y="1381109"/>
            <a:ext cx="9844495" cy="49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6030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77211" cy="7181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553950" cy="7029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699900" y="-133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팀원 사진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C347619-DB30-4B64-9992-6CDF9CD36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711279"/>
              </p:ext>
            </p:extLst>
          </p:nvPr>
        </p:nvGraphicFramePr>
        <p:xfrm>
          <a:off x="1376179" y="1546225"/>
          <a:ext cx="9697087" cy="3937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0234">
                  <a:extLst>
                    <a:ext uri="{9D8B030D-6E8A-4147-A177-3AD203B41FA5}">
                      <a16:colId xmlns:a16="http://schemas.microsoft.com/office/drawing/2014/main" val="1028330974"/>
                    </a:ext>
                  </a:extLst>
                </a:gridCol>
                <a:gridCol w="7876853">
                  <a:extLst>
                    <a:ext uri="{9D8B030D-6E8A-4147-A177-3AD203B41FA5}">
                      <a16:colId xmlns:a16="http://schemas.microsoft.com/office/drawing/2014/main" val="1716811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757119"/>
                  </a:ext>
                </a:extLst>
              </a:tr>
              <a:tr h="334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김성훈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팀장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-Character Move, Attack, Dodge C++ </a:t>
                      </a:r>
                      <a:r>
                        <a:rPr lang="ko-KR" altLang="en-US" dirty="0"/>
                        <a:t>개발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각 코드에 </a:t>
                      </a:r>
                      <a:r>
                        <a:rPr lang="en-US" altLang="ko-KR" dirty="0"/>
                        <a:t>Animation </a:t>
                      </a:r>
                      <a:r>
                        <a:rPr lang="ko-KR" altLang="en-US" dirty="0"/>
                        <a:t>적용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-Character Skill </a:t>
                      </a:r>
                      <a:r>
                        <a:rPr lang="ko-KR" altLang="en-US" dirty="0"/>
                        <a:t>구현 및 게임 시스템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캐릭터 회전 등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635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김종균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-Level </a:t>
                      </a:r>
                      <a:r>
                        <a:rPr lang="ko-KR" altLang="en-US" dirty="0"/>
                        <a:t>및 </a:t>
                      </a:r>
                      <a:r>
                        <a:rPr lang="en-US" altLang="ko-KR" dirty="0"/>
                        <a:t>Landscape Design, Inventory UI </a:t>
                      </a:r>
                      <a:r>
                        <a:rPr lang="ko-KR" altLang="en-US" dirty="0"/>
                        <a:t>개발 및 기능 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-Scene </a:t>
                      </a:r>
                      <a:r>
                        <a:rPr lang="ko-KR" altLang="en-US" dirty="0"/>
                        <a:t>전환 및 </a:t>
                      </a:r>
                      <a:r>
                        <a:rPr lang="en-US" altLang="ko-KR" dirty="0"/>
                        <a:t>Cinematic </a:t>
                      </a:r>
                      <a:r>
                        <a:rPr lang="ko-KR" altLang="en-US" dirty="0"/>
                        <a:t>연출</a:t>
                      </a:r>
                      <a:r>
                        <a:rPr lang="en-US" altLang="ko-KR" dirty="0"/>
                        <a:t>, Sound Que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874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송영륜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-Enemy AI </a:t>
                      </a:r>
                      <a:r>
                        <a:rPr lang="ko-KR" altLang="en-US" dirty="0"/>
                        <a:t>개발 및 </a:t>
                      </a:r>
                      <a:r>
                        <a:rPr lang="en-US" altLang="ko-KR" dirty="0"/>
                        <a:t>Animation </a:t>
                      </a:r>
                      <a:r>
                        <a:rPr lang="ko-KR" altLang="en-US" dirty="0"/>
                        <a:t>적용</a:t>
                      </a:r>
                      <a:r>
                        <a:rPr lang="en-US" altLang="ko-KR" dirty="0"/>
                        <a:t>, Enemy </a:t>
                      </a:r>
                      <a:r>
                        <a:rPr lang="ko-KR" altLang="en-US" dirty="0"/>
                        <a:t>종류별 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-Boss Monster AI &amp; Skill </a:t>
                      </a:r>
                      <a:r>
                        <a:rPr lang="ko-KR" altLang="en-US" dirty="0"/>
                        <a:t>구현</a:t>
                      </a:r>
                      <a:r>
                        <a:rPr lang="en-US" altLang="ko-KR" dirty="0"/>
                        <a:t>, Enemy Attack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5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장윤지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-Camera Moving </a:t>
                      </a:r>
                      <a:r>
                        <a:rPr lang="ko-KR" altLang="en-US" dirty="0"/>
                        <a:t>및 시점 변환</a:t>
                      </a:r>
                      <a:r>
                        <a:rPr lang="en-US" altLang="ko-KR" dirty="0"/>
                        <a:t>, Text UI, NPC </a:t>
                      </a:r>
                      <a:r>
                        <a:rPr lang="ko-KR" altLang="en-US" dirty="0"/>
                        <a:t>상호작용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-Quest </a:t>
                      </a:r>
                      <a:r>
                        <a:rPr lang="ko-KR" altLang="en-US" dirty="0"/>
                        <a:t>및 캐릭터 </a:t>
                      </a:r>
                      <a:r>
                        <a:rPr lang="en-US" altLang="ko-KR" dirty="0"/>
                        <a:t>UI(</a:t>
                      </a:r>
                      <a:r>
                        <a:rPr lang="ko-KR" altLang="en-US" dirty="0"/>
                        <a:t>캐릭터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미니맵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스킬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코드 연동 및 기능 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965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갈경달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시나리오 중국어 번역 및 게임 </a:t>
                      </a:r>
                      <a:r>
                        <a:rPr lang="en-US" altLang="ko-KR" dirty="0"/>
                        <a:t>Tester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56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&lt;</a:t>
                      </a:r>
                      <a:r>
                        <a:rPr lang="ko-KR" altLang="en-US" dirty="0"/>
                        <a:t>공통</a:t>
                      </a:r>
                      <a:r>
                        <a:rPr lang="en-US" altLang="ko-KR" dirty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게임 시나리오 작성 및 컨셉 회의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전체적인 작업 디버깅 및 병합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06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837075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7306"/>
            <a:ext cx="12420601" cy="68953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0860" y="2712272"/>
            <a:ext cx="10515600" cy="1325563"/>
          </a:xfrm>
        </p:spPr>
        <p:txBody>
          <a:bodyPr>
            <a:noAutofit/>
          </a:bodyPr>
          <a:lstStyle/>
          <a:p>
            <a:r>
              <a:rPr lang="ko-KR" altLang="en-US" sz="9600" dirty="0"/>
              <a:t>감사합니다</a:t>
            </a: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379345" y="413286"/>
            <a:ext cx="3916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2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8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D116A-D5F1-48CB-8323-8A3CF20D08DB}"/>
              </a:ext>
            </a:extLst>
          </p:cNvPr>
          <p:cNvSpPr txBox="1"/>
          <p:nvPr/>
        </p:nvSpPr>
        <p:spPr>
          <a:xfrm>
            <a:off x="2568114" y="3587167"/>
            <a:ext cx="6770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b="1" dirty="0"/>
          </a:p>
          <a:p>
            <a:r>
              <a:rPr lang="en-US" altLang="ko-KR" sz="2000" b="1" dirty="0"/>
              <a:t>-&gt; </a:t>
            </a:r>
            <a:r>
              <a:rPr lang="ko-KR" altLang="en-US" sz="2000" b="1" dirty="0"/>
              <a:t>우리 삶의 가치들을 되돌아 본다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게임의 의의와 연관</a:t>
            </a:r>
            <a:r>
              <a:rPr lang="en-US" altLang="ko-KR" sz="20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2000" b="1" dirty="0"/>
              <a:t>-&gt; </a:t>
            </a:r>
            <a:r>
              <a:rPr lang="ko-KR" altLang="en-US" sz="2000" b="1" dirty="0"/>
              <a:t>우리가 믿고 있는 사실들을 다시 본다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스토리와 연관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9B28F7-C3D4-4285-8458-0390CBA41DAF}"/>
              </a:ext>
            </a:extLst>
          </p:cNvPr>
          <p:cNvSpPr txBox="1"/>
          <p:nvPr/>
        </p:nvSpPr>
        <p:spPr>
          <a:xfrm>
            <a:off x="3931909" y="1352105"/>
            <a:ext cx="43043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3600" b="1" dirty="0"/>
          </a:p>
          <a:p>
            <a:r>
              <a:rPr lang="en-US" altLang="ko-KR" sz="2800" b="1" dirty="0">
                <a:solidFill>
                  <a:schemeClr val="accent4">
                    <a:lumMod val="50000"/>
                  </a:schemeClr>
                </a:solidFill>
              </a:rPr>
              <a:t>RE</a:t>
            </a:r>
            <a:r>
              <a:rPr lang="en-US" altLang="ko-KR" sz="2800" b="1" dirty="0"/>
              <a:t>VISION</a:t>
            </a:r>
            <a:r>
              <a:rPr lang="ko-KR" altLang="en-US" sz="2800" b="1" dirty="0"/>
              <a:t>의 의미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en-US" altLang="ko-KR" sz="2800" b="1" dirty="0">
                <a:solidFill>
                  <a:schemeClr val="accent4">
                    <a:lumMod val="50000"/>
                  </a:schemeClr>
                </a:solidFill>
              </a:rPr>
              <a:t>RE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다시</a:t>
            </a:r>
            <a:r>
              <a:rPr lang="en-US" altLang="ko-KR" sz="2800" b="1" dirty="0"/>
              <a:t>) + VISION(</a:t>
            </a:r>
            <a:r>
              <a:rPr lang="ko-KR" altLang="en-US" sz="2800" b="1" dirty="0"/>
              <a:t>보다</a:t>
            </a:r>
            <a:r>
              <a:rPr lang="en-US" altLang="ko-KR" sz="2800" b="1" dirty="0"/>
              <a:t>)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9C65D0B-D10C-48B9-B79F-BC481CC41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73" y="-165323"/>
            <a:ext cx="9448799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FFF00"/>
                </a:solidFill>
              </a:rPr>
              <a:t>RE</a:t>
            </a:r>
            <a:r>
              <a:rPr lang="en-US" altLang="ko-KR" sz="4000" dirty="0">
                <a:solidFill>
                  <a:schemeClr val="bg1"/>
                </a:solidFill>
              </a:rPr>
              <a:t>VISION </a:t>
            </a:r>
            <a:r>
              <a:rPr lang="ko-KR" altLang="en-US" sz="4000" dirty="0">
                <a:solidFill>
                  <a:schemeClr val="bg1"/>
                </a:solidFill>
              </a:rPr>
              <a:t>이란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5178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D116A-D5F1-48CB-8323-8A3CF20D08DB}"/>
              </a:ext>
            </a:extLst>
          </p:cNvPr>
          <p:cNvSpPr txBox="1"/>
          <p:nvPr/>
        </p:nvSpPr>
        <p:spPr>
          <a:xfrm>
            <a:off x="1722206" y="2107169"/>
            <a:ext cx="92505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-Unreal </a:t>
            </a:r>
            <a:r>
              <a:rPr lang="ko-KR" altLang="en-US" sz="2800" dirty="0"/>
              <a:t>엔진을 통해 만든 어드벤처 </a:t>
            </a:r>
            <a:r>
              <a:rPr lang="en-US" altLang="ko-KR" sz="2800" dirty="0"/>
              <a:t>RPG </a:t>
            </a:r>
            <a:r>
              <a:rPr lang="ko-KR" altLang="en-US" sz="2800" dirty="0"/>
              <a:t>프로젝트이다</a:t>
            </a:r>
            <a:r>
              <a:rPr lang="en-US" altLang="ko-KR" sz="2800" dirty="0"/>
              <a:t>. </a:t>
            </a:r>
            <a:r>
              <a:rPr lang="ko-KR" altLang="en-US" sz="2800" dirty="0"/>
              <a:t>기본 플랫폼은 </a:t>
            </a:r>
            <a:r>
              <a:rPr lang="en-US" altLang="ko-KR" sz="2800" dirty="0"/>
              <a:t>PC</a:t>
            </a:r>
            <a:r>
              <a:rPr lang="ko-KR" altLang="en-US" sz="2800" dirty="0"/>
              <a:t>이며</a:t>
            </a:r>
            <a:r>
              <a:rPr lang="en-US" altLang="ko-KR" sz="2800" dirty="0"/>
              <a:t>, </a:t>
            </a:r>
            <a:r>
              <a:rPr lang="ko-KR" altLang="en-US" sz="2800" dirty="0"/>
              <a:t>키보드와 마우스로 게임 조작이 가능하다</a:t>
            </a:r>
            <a:r>
              <a:rPr lang="en-US" altLang="ko-KR" sz="2800" dirty="0"/>
              <a:t>. </a:t>
            </a:r>
            <a:r>
              <a:rPr lang="ko-KR" altLang="en-US" sz="2800" dirty="0"/>
              <a:t>게임 진행 중에 퀘스트를 통해 사용자에게 자율성을 부여하여 선택할 수 있는 분기점을 만든다</a:t>
            </a:r>
            <a:r>
              <a:rPr lang="en-US" altLang="ko-KR" sz="2800" dirty="0"/>
              <a:t>. </a:t>
            </a:r>
            <a:r>
              <a:rPr lang="ko-KR" altLang="en-US" sz="2800" dirty="0"/>
              <a:t>최종 보스를 물리치면 게임이 끝나게 되며 게임 중 선택해 온 선택 결과들에 의해 엔딩이 달라진다</a:t>
            </a:r>
            <a:r>
              <a:rPr lang="en-US" altLang="ko-KR" sz="2800" dirty="0"/>
              <a:t>.</a:t>
            </a:r>
            <a:endParaRPr lang="ko-KR" altLang="en-US" sz="2000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9C65D0B-D10C-48B9-B79F-BC481CC41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73" y="-165323"/>
            <a:ext cx="9448799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FFF00"/>
                </a:solidFill>
              </a:rPr>
              <a:t>RE</a:t>
            </a:r>
            <a:r>
              <a:rPr lang="en-US" altLang="ko-KR" sz="4000" dirty="0">
                <a:solidFill>
                  <a:schemeClr val="bg1"/>
                </a:solidFill>
              </a:rPr>
              <a:t>VISION </a:t>
            </a:r>
            <a:r>
              <a:rPr lang="ko-KR" altLang="en-US" sz="4000" dirty="0">
                <a:solidFill>
                  <a:schemeClr val="bg1"/>
                </a:solidFill>
              </a:rPr>
              <a:t>이란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65086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D116A-D5F1-48CB-8323-8A3CF20D08DB}"/>
              </a:ext>
            </a:extLst>
          </p:cNvPr>
          <p:cNvSpPr txBox="1"/>
          <p:nvPr/>
        </p:nvSpPr>
        <p:spPr>
          <a:xfrm>
            <a:off x="4973924" y="3812433"/>
            <a:ext cx="205216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b="1" dirty="0"/>
          </a:p>
          <a:p>
            <a:r>
              <a:rPr lang="en-US" altLang="ko-KR" sz="2000" b="1" dirty="0"/>
              <a:t>High poly 3D</a:t>
            </a:r>
          </a:p>
          <a:p>
            <a:r>
              <a:rPr lang="en-US" altLang="ko-KR" sz="2000" b="1" dirty="0"/>
              <a:t>3</a:t>
            </a:r>
            <a:r>
              <a:rPr lang="ko-KR" altLang="en-US" sz="2000" b="1" dirty="0"/>
              <a:t>인칭 자유 시점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A1B87-2723-430E-909F-DB8F8EB8B2D9}"/>
              </a:ext>
            </a:extLst>
          </p:cNvPr>
          <p:cNvSpPr txBox="1"/>
          <p:nvPr/>
        </p:nvSpPr>
        <p:spPr>
          <a:xfrm>
            <a:off x="5701476" y="2644722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b="1" dirty="0"/>
          </a:p>
          <a:p>
            <a:r>
              <a:rPr lang="en-US" altLang="ko-KR" sz="2000" b="1" dirty="0"/>
              <a:t>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9B28F7-C3D4-4285-8458-0390CBA41DAF}"/>
              </a:ext>
            </a:extLst>
          </p:cNvPr>
          <p:cNvSpPr txBox="1"/>
          <p:nvPr/>
        </p:nvSpPr>
        <p:spPr>
          <a:xfrm>
            <a:off x="5096284" y="1528335"/>
            <a:ext cx="1812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b="1" dirty="0"/>
          </a:p>
          <a:p>
            <a:r>
              <a:rPr lang="ko-KR" altLang="en-US" sz="2000" b="1" dirty="0"/>
              <a:t>어드벤처 </a:t>
            </a:r>
            <a:r>
              <a:rPr lang="en-US" altLang="ko-KR" sz="2000" b="1" dirty="0"/>
              <a:t>RPG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0081-19D6-45ED-859F-BFF2E3C42EAE}"/>
              </a:ext>
            </a:extLst>
          </p:cNvPr>
          <p:cNvSpPr txBox="1"/>
          <p:nvPr/>
        </p:nvSpPr>
        <p:spPr>
          <a:xfrm>
            <a:off x="5629959" y="15400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5156F-2EA7-4D62-95E7-CDC4C0032D75}"/>
              </a:ext>
            </a:extLst>
          </p:cNvPr>
          <p:cNvSpPr txBox="1"/>
          <p:nvPr/>
        </p:nvSpPr>
        <p:spPr>
          <a:xfrm>
            <a:off x="5502204" y="26859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B679D5-2565-4C8A-A387-7245CD3D8675}"/>
              </a:ext>
            </a:extLst>
          </p:cNvPr>
          <p:cNvSpPr txBox="1"/>
          <p:nvPr/>
        </p:nvSpPr>
        <p:spPr>
          <a:xfrm>
            <a:off x="5502204" y="3760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그래픽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68B2FDD-94E6-417C-9A31-4B35BBDA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73" y="-165323"/>
            <a:ext cx="9448799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FFF00"/>
                </a:solidFill>
              </a:rPr>
              <a:t>RE</a:t>
            </a:r>
            <a:r>
              <a:rPr lang="en-US" altLang="ko-KR" sz="4000" dirty="0">
                <a:solidFill>
                  <a:schemeClr val="bg1"/>
                </a:solidFill>
              </a:rPr>
              <a:t>VISION </a:t>
            </a:r>
            <a:r>
              <a:rPr lang="ko-KR" altLang="en-US" sz="4000" dirty="0">
                <a:solidFill>
                  <a:schemeClr val="bg1"/>
                </a:solidFill>
              </a:rPr>
              <a:t>이란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0E451-044E-486F-8FA1-401EA3F819CA}"/>
              </a:ext>
            </a:extLst>
          </p:cNvPr>
          <p:cNvSpPr txBox="1"/>
          <p:nvPr/>
        </p:nvSpPr>
        <p:spPr>
          <a:xfrm>
            <a:off x="4849344" y="5239720"/>
            <a:ext cx="2493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b="1" dirty="0"/>
          </a:p>
          <a:p>
            <a:r>
              <a:rPr lang="en-US" altLang="ko-KR" sz="2000" b="1" dirty="0"/>
              <a:t>Unreal Engine 4.21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5DC526-FA39-4E17-98C9-7ACF0EB3A4A3}"/>
              </a:ext>
            </a:extLst>
          </p:cNvPr>
          <p:cNvSpPr txBox="1"/>
          <p:nvPr/>
        </p:nvSpPr>
        <p:spPr>
          <a:xfrm>
            <a:off x="5377624" y="518821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엔진</a:t>
            </a:r>
          </a:p>
        </p:txBody>
      </p:sp>
    </p:spTree>
    <p:extLst>
      <p:ext uri="{BB962C8B-B14F-4D97-AF65-F5344CB8AC3E}">
        <p14:creationId xmlns:p14="http://schemas.microsoft.com/office/powerpoint/2010/main" val="323397763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41238" y="2378047"/>
            <a:ext cx="93095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 -</a:t>
            </a:r>
            <a:r>
              <a:rPr lang="ko-KR" altLang="ko-KR" sz="2400" dirty="0"/>
              <a:t>직관적이고 자유로운 조작 방식과 </a:t>
            </a:r>
            <a:r>
              <a:rPr lang="ko-KR" altLang="ko-KR" sz="2400" dirty="0" err="1"/>
              <a:t>타격감</a:t>
            </a:r>
            <a:r>
              <a:rPr lang="ko-KR" altLang="ko-KR" sz="2400" dirty="0"/>
              <a:t> 넘치는 전투 시스템</a:t>
            </a:r>
            <a:r>
              <a:rPr lang="en-US" altLang="ko-KR" sz="2400" dirty="0"/>
              <a:t>, </a:t>
            </a:r>
            <a:r>
              <a:rPr lang="ko-KR" altLang="ko-KR" sz="2400" dirty="0"/>
              <a:t>그리고 흥미로운 시나리오를 통해 사용자에게 </a:t>
            </a:r>
            <a:r>
              <a:rPr lang="ko-KR" altLang="ko-KR" sz="2400" dirty="0">
                <a:solidFill>
                  <a:srgbClr val="FF0000"/>
                </a:solidFill>
              </a:rPr>
              <a:t>재미를 준다</a:t>
            </a:r>
            <a:r>
              <a:rPr lang="en-US" altLang="ko-KR" sz="2400" dirty="0"/>
              <a:t>. 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-</a:t>
            </a:r>
            <a:r>
              <a:rPr lang="ko-KR" altLang="ko-KR" sz="2400" dirty="0"/>
              <a:t> 게임을 진행하며 플레이어가 생각하는 가치에 근거하여 선택을 해</a:t>
            </a:r>
            <a:r>
              <a:rPr lang="en-US" altLang="ko-KR" sz="2400" dirty="0"/>
              <a:t> </a:t>
            </a:r>
            <a:r>
              <a:rPr lang="ko-KR" altLang="ko-KR" sz="2400" dirty="0"/>
              <a:t>나가야 하는 상황들을 통해</a:t>
            </a:r>
            <a:r>
              <a:rPr lang="en-US" altLang="ko-KR" sz="2400" dirty="0"/>
              <a:t>, </a:t>
            </a:r>
            <a:r>
              <a:rPr lang="ko-KR" altLang="ko-KR" sz="2400" dirty="0">
                <a:solidFill>
                  <a:srgbClr val="FF0000"/>
                </a:solidFill>
              </a:rPr>
              <a:t>개인이 살아가며 추구해야 할 가치를 되돌아 보는 시간</a:t>
            </a:r>
            <a:r>
              <a:rPr lang="ko-KR" altLang="ko-KR" sz="2400" dirty="0"/>
              <a:t>을 갖게 된다</a:t>
            </a:r>
            <a:r>
              <a:rPr lang="en-US" altLang="ko-KR" sz="2400" dirty="0"/>
              <a:t>. </a:t>
            </a:r>
            <a:r>
              <a:rPr lang="ko-KR" altLang="ko-KR" sz="2400" dirty="0"/>
              <a:t>이는 내면 정비에 도움을 주어 게임의 재미 요소와 함께 </a:t>
            </a:r>
            <a:r>
              <a:rPr lang="ko-KR" altLang="ko-KR" sz="2400" dirty="0">
                <a:solidFill>
                  <a:srgbClr val="FF0000"/>
                </a:solidFill>
              </a:rPr>
              <a:t>플레이어의 스트레스 경감에 </a:t>
            </a:r>
            <a:r>
              <a:rPr lang="ko-KR" altLang="ko-KR" sz="2400" dirty="0"/>
              <a:t>도움을 준다</a:t>
            </a:r>
            <a:r>
              <a:rPr lang="en-US" altLang="ko-KR" sz="2400" dirty="0"/>
              <a:t>. </a:t>
            </a:r>
            <a:endParaRPr lang="en-US" altLang="ko-KR" sz="1800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54906" y="-140644"/>
            <a:ext cx="9448799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게임 기획 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6140C-4E4F-4E5F-9E45-32D19F739537}"/>
              </a:ext>
            </a:extLst>
          </p:cNvPr>
          <p:cNvSpPr txBox="1"/>
          <p:nvPr/>
        </p:nvSpPr>
        <p:spPr>
          <a:xfrm>
            <a:off x="5563503" y="14492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198927927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63450" cy="69246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379345" y="413286"/>
            <a:ext cx="3301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87682" y="413286"/>
            <a:ext cx="34290" cy="3378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952" y="3778661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6572250"/>
            <a:ext cx="11906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906250" y="2914488"/>
            <a:ext cx="0" cy="365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1746230" y="2672036"/>
            <a:ext cx="320040" cy="2923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350339" y="6707691"/>
            <a:ext cx="12687300" cy="323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0460" y="-51253"/>
            <a:ext cx="4644389" cy="125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1171" y="-124829"/>
            <a:ext cx="4467477" cy="12382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6672" y="-106880"/>
            <a:ext cx="9448799" cy="1325563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chemeClr val="bg1"/>
                </a:solidFill>
              </a:rPr>
              <a:t>프로젝트 진행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5590D-CFC2-40E5-9B10-D6610FA8127E}"/>
              </a:ext>
            </a:extLst>
          </p:cNvPr>
          <p:cNvSpPr txBox="1"/>
          <p:nvPr/>
        </p:nvSpPr>
        <p:spPr>
          <a:xfrm>
            <a:off x="5103353" y="6001134"/>
            <a:ext cx="215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&lt;Trello </a:t>
            </a:r>
            <a:r>
              <a:rPr lang="ko-KR" altLang="en-US" sz="2400" b="1" dirty="0"/>
              <a:t>사용</a:t>
            </a:r>
            <a:r>
              <a:rPr lang="en-US" altLang="ko-KR" sz="2400" b="1" dirty="0"/>
              <a:t>&gt;</a:t>
            </a:r>
            <a:endParaRPr lang="ko-KR" altLang="en-US" sz="2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A23AFF9-7AD2-49C5-A0EE-C2E9E110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537" y="1207938"/>
            <a:ext cx="6361693" cy="46681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F8D2AB-E7EA-4422-8569-A2BCE778C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1" y="1218683"/>
            <a:ext cx="6326779" cy="46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7758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1482</Words>
  <Application>Microsoft Office PowerPoint</Application>
  <PresentationFormat>와이드스크린</PresentationFormat>
  <Paragraphs>228</Paragraphs>
  <Slides>47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Algerian</vt:lpstr>
      <vt:lpstr>Arial</vt:lpstr>
      <vt:lpstr>Office 테마</vt:lpstr>
      <vt:lpstr>Revision</vt:lpstr>
      <vt:lpstr>Revision</vt:lpstr>
      <vt:lpstr>INDEX</vt:lpstr>
      <vt:lpstr>REVISION 이란?</vt:lpstr>
      <vt:lpstr>REVISION 이란?</vt:lpstr>
      <vt:lpstr>REVISION 이란?</vt:lpstr>
      <vt:lpstr>REVISION 이란?</vt:lpstr>
      <vt:lpstr>게임 기획 의도</vt:lpstr>
      <vt:lpstr>프로젝트 진행</vt:lpstr>
      <vt:lpstr>프로젝트 진행</vt:lpstr>
      <vt:lpstr>프로젝트 진행</vt:lpstr>
      <vt:lpstr>Art Concept</vt:lpstr>
      <vt:lpstr>Art Concept</vt:lpstr>
      <vt:lpstr>Art Concept</vt:lpstr>
      <vt:lpstr>Art Concept</vt:lpstr>
      <vt:lpstr>절차도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Dark</dc:title>
  <dc:creator>Gyun</dc:creator>
  <cp:lastModifiedBy>Gyun</cp:lastModifiedBy>
  <cp:revision>119</cp:revision>
  <dcterms:created xsi:type="dcterms:W3CDTF">2019-03-14T01:53:16Z</dcterms:created>
  <dcterms:modified xsi:type="dcterms:W3CDTF">2019-05-28T13:41:50Z</dcterms:modified>
</cp:coreProperties>
</file>